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6" r:id="rId2"/>
    <p:sldId id="314" r:id="rId3"/>
    <p:sldId id="289" r:id="rId4"/>
    <p:sldId id="316" r:id="rId5"/>
    <p:sldId id="287" r:id="rId6"/>
    <p:sldId id="365" r:id="rId7"/>
    <p:sldId id="367" r:id="rId8"/>
    <p:sldId id="368" r:id="rId9"/>
    <p:sldId id="288" r:id="rId10"/>
    <p:sldId id="326" r:id="rId11"/>
    <p:sldId id="327" r:id="rId12"/>
    <p:sldId id="331" r:id="rId13"/>
    <p:sldId id="377" r:id="rId14"/>
    <p:sldId id="323" r:id="rId15"/>
    <p:sldId id="325" r:id="rId16"/>
    <p:sldId id="360" r:id="rId17"/>
    <p:sldId id="329" r:id="rId18"/>
    <p:sldId id="292" r:id="rId19"/>
    <p:sldId id="290" r:id="rId20"/>
    <p:sldId id="291" r:id="rId21"/>
    <p:sldId id="293" r:id="rId22"/>
    <p:sldId id="334" r:id="rId23"/>
    <p:sldId id="315" r:id="rId24"/>
    <p:sldId id="259" r:id="rId25"/>
    <p:sldId id="261" r:id="rId26"/>
    <p:sldId id="262" r:id="rId27"/>
    <p:sldId id="265" r:id="rId28"/>
    <p:sldId id="285" r:id="rId29"/>
    <p:sldId id="269" r:id="rId30"/>
    <p:sldId id="270" r:id="rId31"/>
    <p:sldId id="271" r:id="rId32"/>
    <p:sldId id="272" r:id="rId33"/>
    <p:sldId id="274" r:id="rId34"/>
    <p:sldId id="276" r:id="rId35"/>
    <p:sldId id="277" r:id="rId36"/>
    <p:sldId id="278" r:id="rId37"/>
    <p:sldId id="279" r:id="rId38"/>
    <p:sldId id="283" r:id="rId39"/>
    <p:sldId id="286" r:id="rId40"/>
    <p:sldId id="361" r:id="rId41"/>
    <p:sldId id="362" r:id="rId42"/>
    <p:sldId id="363" r:id="rId43"/>
    <p:sldId id="284" r:id="rId44"/>
    <p:sldId id="330" r:id="rId45"/>
    <p:sldId id="366" r:id="rId46"/>
    <p:sldId id="357" r:id="rId47"/>
    <p:sldId id="319" r:id="rId48"/>
    <p:sldId id="337" r:id="rId49"/>
    <p:sldId id="338" r:id="rId50"/>
    <p:sldId id="369" r:id="rId51"/>
    <p:sldId id="370" r:id="rId52"/>
    <p:sldId id="355" r:id="rId53"/>
    <p:sldId id="339" r:id="rId54"/>
    <p:sldId id="280" r:id="rId55"/>
    <p:sldId id="281" r:id="rId56"/>
    <p:sldId id="374" r:id="rId57"/>
    <p:sldId id="375" r:id="rId58"/>
    <p:sldId id="376" r:id="rId59"/>
    <p:sldId id="342" r:id="rId60"/>
    <p:sldId id="340" r:id="rId61"/>
    <p:sldId id="341" r:id="rId62"/>
    <p:sldId id="343" r:id="rId63"/>
    <p:sldId id="344" r:id="rId64"/>
    <p:sldId id="346" r:id="rId65"/>
    <p:sldId id="345" r:id="rId66"/>
    <p:sldId id="347" r:id="rId67"/>
    <p:sldId id="353" r:id="rId68"/>
    <p:sldId id="352" r:id="rId69"/>
    <p:sldId id="349" r:id="rId70"/>
    <p:sldId id="348" r:id="rId71"/>
    <p:sldId id="351" r:id="rId72"/>
    <p:sldId id="350" r:id="rId73"/>
    <p:sldId id="396" r:id="rId74"/>
    <p:sldId id="398" r:id="rId75"/>
    <p:sldId id="399" r:id="rId76"/>
    <p:sldId id="400" r:id="rId77"/>
    <p:sldId id="401" r:id="rId78"/>
    <p:sldId id="402" r:id="rId79"/>
    <p:sldId id="385" r:id="rId80"/>
    <p:sldId id="371" r:id="rId81"/>
    <p:sldId id="378" r:id="rId82"/>
    <p:sldId id="379" r:id="rId83"/>
    <p:sldId id="380" r:id="rId84"/>
    <p:sldId id="382" r:id="rId85"/>
    <p:sldId id="381" r:id="rId86"/>
    <p:sldId id="383" r:id="rId87"/>
    <p:sldId id="384" r:id="rId88"/>
    <p:sldId id="389" r:id="rId89"/>
    <p:sldId id="390" r:id="rId90"/>
    <p:sldId id="394" r:id="rId91"/>
    <p:sldId id="317" r:id="rId92"/>
    <p:sldId id="301" r:id="rId93"/>
    <p:sldId id="302" r:id="rId94"/>
    <p:sldId id="391" r:id="rId95"/>
    <p:sldId id="303" r:id="rId96"/>
    <p:sldId id="392" r:id="rId97"/>
    <p:sldId id="395" r:id="rId98"/>
    <p:sldId id="393" r:id="rId99"/>
    <p:sldId id="304" r:id="rId100"/>
    <p:sldId id="387" r:id="rId101"/>
    <p:sldId id="388" r:id="rId10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yu Yuan" initials="RY" lastIdx="1" clrIdx="0">
    <p:extLst>
      <p:ext uri="{19B8F6BF-5375-455C-9EA6-DF929625EA0E}">
        <p15:presenceInfo xmlns="" xmlns:p15="http://schemas.microsoft.com/office/powerpoint/2012/main" userId="aa39e57385973e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46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-136" y="-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notesMaster" Target="notesMasters/notesMaster1.xml"/><Relationship Id="rId104" Type="http://schemas.openxmlformats.org/officeDocument/2006/relationships/printerSettings" Target="printerSettings/printerSettings1.bin"/><Relationship Id="rId105" Type="http://schemas.openxmlformats.org/officeDocument/2006/relationships/commentAuthors" Target="commentAuthors.xml"/><Relationship Id="rId106" Type="http://schemas.openxmlformats.org/officeDocument/2006/relationships/presProps" Target="presProps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heme" Target="theme/theme1.xml"/><Relationship Id="rId10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563CB-B8DC-4112-89EA-8C54B2EA5344}" type="datetimeFigureOut">
              <a:rPr lang="zh-CN" altLang="en-US" smtClean="0"/>
              <a:t>17-05-16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34FCF-D897-4F4E-A251-F54EA6587E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282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93A4-EDA2-47D1-8913-58BEBF3DF4E3}" type="datetimeFigureOut">
              <a:rPr lang="zh-CN" altLang="en-US" smtClean="0"/>
              <a:t>17-05-16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B2418-0ACE-4DA5-A047-25B8DE20E2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01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93A4-EDA2-47D1-8913-58BEBF3DF4E3}" type="datetimeFigureOut">
              <a:rPr lang="zh-CN" altLang="en-US" smtClean="0"/>
              <a:t>17-05-16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B2418-0ACE-4DA5-A047-25B8DE20E2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027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93A4-EDA2-47D1-8913-58BEBF3DF4E3}" type="datetimeFigureOut">
              <a:rPr lang="zh-CN" altLang="en-US" smtClean="0"/>
              <a:t>17-05-16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B2418-0ACE-4DA5-A047-25B8DE20E2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308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93A4-EDA2-47D1-8913-58BEBF3DF4E3}" type="datetimeFigureOut">
              <a:rPr lang="zh-CN" altLang="en-US" smtClean="0"/>
              <a:t>17-05-16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B2418-0ACE-4DA5-A047-25B8DE20E2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720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93A4-EDA2-47D1-8913-58BEBF3DF4E3}" type="datetimeFigureOut">
              <a:rPr lang="zh-CN" altLang="en-US" smtClean="0"/>
              <a:t>17-05-16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B2418-0ACE-4DA5-A047-25B8DE20E2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517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93A4-EDA2-47D1-8913-58BEBF3DF4E3}" type="datetimeFigureOut">
              <a:rPr lang="zh-CN" altLang="en-US" smtClean="0"/>
              <a:t>17-05-16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B2418-0ACE-4DA5-A047-25B8DE20E2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334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93A4-EDA2-47D1-8913-58BEBF3DF4E3}" type="datetimeFigureOut">
              <a:rPr lang="zh-CN" altLang="en-US" smtClean="0"/>
              <a:t>17-05-16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B2418-0ACE-4DA5-A047-25B8DE20E2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37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93A4-EDA2-47D1-8913-58BEBF3DF4E3}" type="datetimeFigureOut">
              <a:rPr lang="zh-CN" altLang="en-US" smtClean="0"/>
              <a:t>17-05-16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B2418-0ACE-4DA5-A047-25B8DE20E2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138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93A4-EDA2-47D1-8913-58BEBF3DF4E3}" type="datetimeFigureOut">
              <a:rPr lang="zh-CN" altLang="en-US" smtClean="0"/>
              <a:t>17-05-16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B2418-0ACE-4DA5-A047-25B8DE20E2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516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93A4-EDA2-47D1-8913-58BEBF3DF4E3}" type="datetimeFigureOut">
              <a:rPr lang="zh-CN" altLang="en-US" smtClean="0"/>
              <a:t>17-05-16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B2418-0ACE-4DA5-A047-25B8DE20E2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853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93A4-EDA2-47D1-8913-58BEBF3DF4E3}" type="datetimeFigureOut">
              <a:rPr lang="zh-CN" altLang="en-US" smtClean="0"/>
              <a:t>17-05-16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B2418-0ACE-4DA5-A047-25B8DE20E2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74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93A4-EDA2-47D1-8913-58BEBF3DF4E3}" type="datetimeFigureOut">
              <a:rPr lang="zh-CN" altLang="en-US" smtClean="0"/>
              <a:t>17-05-16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B2418-0ACE-4DA5-A047-25B8DE20E2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61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51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Relationship Id="rId3" Type="http://schemas.openxmlformats.org/officeDocument/2006/relationships/image" Target="../media/image53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gif"/><Relationship Id="rId3" Type="http://schemas.openxmlformats.org/officeDocument/2006/relationships/image" Target="../media/image5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4" Type="http://schemas.openxmlformats.org/officeDocument/2006/relationships/image" Target="../media/image58.jpg"/><Relationship Id="rId5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4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Relationship Id="rId3" Type="http://schemas.openxmlformats.org/officeDocument/2006/relationships/image" Target="../media/image65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Relationship Id="rId3" Type="http://schemas.openxmlformats.org/officeDocument/2006/relationships/image" Target="../media/image67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4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4" Type="http://schemas.openxmlformats.org/officeDocument/2006/relationships/image" Target="../media/image76.jpg"/><Relationship Id="rId5" Type="http://schemas.openxmlformats.org/officeDocument/2006/relationships/image" Target="../media/image77.jpg"/><Relationship Id="rId6" Type="http://schemas.openxmlformats.org/officeDocument/2006/relationships/image" Target="../media/image78.jpg"/><Relationship Id="rId7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g"/><Relationship Id="rId3" Type="http://schemas.openxmlformats.org/officeDocument/2006/relationships/image" Target="../media/image81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Relationship Id="rId3" Type="http://schemas.openxmlformats.org/officeDocument/2006/relationships/image" Target="../media/image83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g"/><Relationship Id="rId3" Type="http://schemas.openxmlformats.org/officeDocument/2006/relationships/image" Target="../media/image85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g"/><Relationship Id="rId3" Type="http://schemas.openxmlformats.org/officeDocument/2006/relationships/image" Target="../media/image87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4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4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4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4" Type="http://schemas.openxmlformats.org/officeDocument/2006/relationships/image" Target="../media/image103.jpeg"/><Relationship Id="rId5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g"/><Relationship Id="rId3" Type="http://schemas.openxmlformats.org/officeDocument/2006/relationships/image" Target="../media/image108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eg"/><Relationship Id="rId3" Type="http://schemas.openxmlformats.org/officeDocument/2006/relationships/image" Target="../media/image1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jpeg"/><Relationship Id="rId3" Type="http://schemas.openxmlformats.org/officeDocument/2006/relationships/image" Target="../media/image112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eg"/><Relationship Id="rId3" Type="http://schemas.openxmlformats.org/officeDocument/2006/relationships/image" Target="../media/image114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jpeg"/><Relationship Id="rId3" Type="http://schemas.openxmlformats.org/officeDocument/2006/relationships/image" Target="../media/image116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4" Type="http://schemas.openxmlformats.org/officeDocument/2006/relationships/image" Target="../media/image1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gi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jp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jp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jp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jpg"/><Relationship Id="rId3" Type="http://schemas.openxmlformats.org/officeDocument/2006/relationships/image" Target="../media/image130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jpg"/><Relationship Id="rId3" Type="http://schemas.openxmlformats.org/officeDocument/2006/relationships/image" Target="../media/image132.jp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jpg"/><Relationship Id="rId3" Type="http://schemas.openxmlformats.org/officeDocument/2006/relationships/image" Target="../media/image134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jpeg"/><Relationship Id="rId3" Type="http://schemas.openxmlformats.org/officeDocument/2006/relationships/image" Target="../media/image136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4" Type="http://schemas.openxmlformats.org/officeDocument/2006/relationships/image" Target="../media/image139.jpg"/><Relationship Id="rId5" Type="http://schemas.openxmlformats.org/officeDocument/2006/relationships/image" Target="../media/image140.jpg"/><Relationship Id="rId6" Type="http://schemas.openxmlformats.org/officeDocument/2006/relationships/image" Target="../media/image141.jp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353826"/>
            <a:ext cx="9144000" cy="2966964"/>
          </a:xfrm>
        </p:spPr>
        <p:txBody>
          <a:bodyPr>
            <a:noAutofit/>
          </a:bodyPr>
          <a:lstStyle/>
          <a:p>
            <a:r>
              <a:rPr lang="en-US" altLang="zh-CN" sz="6600" dirty="0" smtClean="0">
                <a:latin typeface="Calibri" panose="020F0502020204030204" pitchFamily="34" charset="0"/>
              </a:rPr>
              <a:t/>
            </a:r>
            <a:br>
              <a:rPr lang="en-US" altLang="zh-CN" sz="6600" dirty="0" smtClean="0">
                <a:latin typeface="Calibri" panose="020F0502020204030204" pitchFamily="34" charset="0"/>
              </a:rPr>
            </a:br>
            <a:r>
              <a:rPr lang="en-US" altLang="zh-CN" sz="6600" dirty="0" smtClean="0">
                <a:latin typeface="Calibri" panose="020F0502020204030204" pitchFamily="34" charset="0"/>
              </a:rPr>
              <a:t>XinFab:</a:t>
            </a:r>
            <a:r>
              <a:rPr lang="en-US" altLang="zh-CN" sz="6600" dirty="0">
                <a:latin typeface="Calibri" panose="020F0502020204030204" pitchFamily="34" charset="0"/>
              </a:rPr>
              <a:t/>
            </a:r>
            <a:br>
              <a:rPr lang="en-US" altLang="zh-CN" sz="6600" dirty="0">
                <a:latin typeface="Calibri" panose="020F0502020204030204" pitchFamily="34" charset="0"/>
              </a:rPr>
            </a:br>
            <a:r>
              <a:rPr lang="en-US" altLang="zh-CN" sz="6600" dirty="0" smtClean="0">
                <a:latin typeface="Calibri" panose="020F0502020204030204" pitchFamily="34" charset="0"/>
              </a:rPr>
              <a:t>Creating an Environment</a:t>
            </a:r>
            <a:br>
              <a:rPr lang="en-US" altLang="zh-CN" sz="6600" dirty="0" smtClean="0">
                <a:latin typeface="Calibri" panose="020F0502020204030204" pitchFamily="34" charset="0"/>
              </a:rPr>
            </a:br>
            <a:r>
              <a:rPr lang="en-US" altLang="zh-CN" sz="6600" dirty="0" smtClean="0">
                <a:latin typeface="Calibri" panose="020F0502020204030204" pitchFamily="34" charset="0"/>
              </a:rPr>
              <a:t>for Designers</a:t>
            </a:r>
            <a:endParaRPr lang="zh-CN" altLang="en-US" sz="6600" dirty="0"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473826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84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Equipments  </a:t>
            </a:r>
            <a:endParaRPr lang="en-US" altLang="zh-CN" b="1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50" y="1690688"/>
            <a:ext cx="3333750" cy="2381250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5" y="1690688"/>
            <a:ext cx="3333750" cy="46672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333750" cy="46672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020050" y="4520338"/>
            <a:ext cx="3585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Pillar Drill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Band Saw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Sanding Machine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651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7228" y="428179"/>
            <a:ext cx="1083754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Welcome to XinFab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dirty="0" smtClean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Join our community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Get your work done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dirty="0" smtClean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And have fun!!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3709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353826"/>
            <a:ext cx="9144000" cy="2966964"/>
          </a:xfrm>
        </p:spPr>
        <p:txBody>
          <a:bodyPr>
            <a:noAutofit/>
          </a:bodyPr>
          <a:lstStyle/>
          <a:p>
            <a:r>
              <a:rPr lang="en-US" altLang="zh-CN" sz="6600" dirty="0" smtClean="0">
                <a:latin typeface="Calibri" panose="020F0502020204030204" pitchFamily="34" charset="0"/>
              </a:rPr>
              <a:t/>
            </a:r>
            <a:br>
              <a:rPr lang="en-US" altLang="zh-CN" sz="6600" dirty="0" smtClean="0">
                <a:latin typeface="Calibri" panose="020F0502020204030204" pitchFamily="34" charset="0"/>
              </a:rPr>
            </a:br>
            <a:r>
              <a:rPr lang="en-US" altLang="zh-CN" sz="6600" dirty="0" smtClean="0">
                <a:latin typeface="Calibri" panose="020F0502020204030204" pitchFamily="34" charset="0"/>
              </a:rPr>
              <a:t>XinFab:</a:t>
            </a:r>
            <a:r>
              <a:rPr lang="en-US" altLang="zh-CN" sz="6600" dirty="0">
                <a:latin typeface="Calibri" panose="020F0502020204030204" pitchFamily="34" charset="0"/>
              </a:rPr>
              <a:t/>
            </a:r>
            <a:br>
              <a:rPr lang="en-US" altLang="zh-CN" sz="6600" dirty="0">
                <a:latin typeface="Calibri" panose="020F0502020204030204" pitchFamily="34" charset="0"/>
              </a:rPr>
            </a:br>
            <a:r>
              <a:rPr lang="en-US" altLang="zh-CN" sz="6600" dirty="0" smtClean="0">
                <a:latin typeface="Calibri" panose="020F0502020204030204" pitchFamily="34" charset="0"/>
              </a:rPr>
              <a:t>Creating an Environment</a:t>
            </a:r>
            <a:br>
              <a:rPr lang="en-US" altLang="zh-CN" sz="6600" dirty="0" smtClean="0">
                <a:latin typeface="Calibri" panose="020F0502020204030204" pitchFamily="34" charset="0"/>
              </a:rPr>
            </a:br>
            <a:r>
              <a:rPr lang="en-US" altLang="zh-CN" sz="6600" dirty="0" smtClean="0">
                <a:latin typeface="Calibri" panose="020F0502020204030204" pitchFamily="34" charset="0"/>
              </a:rPr>
              <a:t>for Designers</a:t>
            </a:r>
            <a:endParaRPr lang="zh-CN" altLang="en-US" sz="6600" dirty="0"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473826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07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Equipments</a:t>
            </a:r>
            <a:endParaRPr lang="en-US" altLang="zh-CN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381" y="1825625"/>
            <a:ext cx="3108098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90" y="1825625"/>
            <a:ext cx="3333750" cy="2381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3333750" cy="23812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200" y="4341812"/>
            <a:ext cx="71603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Miter Saw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Lathe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Hydraulic Press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479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Equipments – </a:t>
            </a:r>
            <a:r>
              <a:rPr lang="en-US" altLang="zh-CN" b="1" dirty="0" smtClean="0">
                <a:latin typeface="Calibri" panose="020F0502020204030204" pitchFamily="34" charset="0"/>
              </a:rPr>
              <a:t>Welding Machine</a:t>
            </a:r>
            <a:endParaRPr lang="en-US" altLang="zh-CN" b="1" dirty="0">
              <a:latin typeface="Calibri" panose="020F0502020204030204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75" y="1667669"/>
            <a:ext cx="6552000" cy="46800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7669"/>
            <a:ext cx="33337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0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Equipments – </a:t>
            </a:r>
            <a:r>
              <a:rPr lang="en-US" altLang="zh-CN" b="1" dirty="0" smtClean="0">
                <a:latin typeface="Calibri" panose="020F0502020204030204" pitchFamily="34" charset="0"/>
              </a:rPr>
              <a:t>Sewing Machine</a:t>
            </a:r>
            <a:endParaRPr lang="en-US" altLang="zh-CN" b="1" dirty="0">
              <a:latin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96000" y="2290688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0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Equipments – Small Machinery</a:t>
            </a:r>
            <a:endParaRPr lang="en-US" altLang="zh-CN" b="1" dirty="0">
              <a:latin typeface="Calibri" panose="020F0502020204030204" pitchFamily="34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r="-4666"/>
          <a:stretch/>
        </p:blipFill>
        <p:spPr>
          <a:xfrm>
            <a:off x="6120000" y="1690688"/>
            <a:ext cx="6048000" cy="432000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690688"/>
            <a:ext cx="576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31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Equipments – Lasercutters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5" y="1690688"/>
            <a:ext cx="5544000" cy="3960000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84" y="1690688"/>
            <a:ext cx="5544000" cy="396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8414" y="5795010"/>
            <a:ext cx="11304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latin typeface="Calibri" panose="020F0502020204030204" pitchFamily="34" charset="0"/>
              </a:rPr>
              <a:t>For: Wood / Carbon Fiber/ Acrylic / Fabric</a:t>
            </a:r>
            <a:r>
              <a:rPr lang="en-US" altLang="zh-CN" sz="4000" b="1" dirty="0">
                <a:latin typeface="Calibri" panose="020F0502020204030204" pitchFamily="34" charset="0"/>
              </a:rPr>
              <a:t> </a:t>
            </a:r>
            <a:r>
              <a:rPr lang="en-US" altLang="zh-CN" sz="4000" b="1" dirty="0" smtClean="0">
                <a:latin typeface="Calibri" panose="020F0502020204030204" pitchFamily="34" charset="0"/>
              </a:rPr>
              <a:t>/ Leather</a:t>
            </a:r>
            <a:endParaRPr lang="zh-CN" altLang="en-US" sz="40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53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Equipments – 3D Printers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5" r="13064"/>
          <a:stretch/>
        </p:blipFill>
        <p:spPr>
          <a:xfrm>
            <a:off x="838200" y="1690688"/>
            <a:ext cx="3960000" cy="3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030" y="1690688"/>
            <a:ext cx="3085714" cy="4320000"/>
          </a:xfrm>
          <a:prstGeom prst="rect">
            <a:avLst/>
          </a:prstGeom>
        </p:spPr>
      </p:pic>
      <p:pic>
        <p:nvPicPr>
          <p:cNvPr id="8" name="内容占位符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501" y="1690688"/>
            <a:ext cx="3085714" cy="4320000"/>
          </a:xfrm>
        </p:spPr>
      </p:pic>
      <p:sp>
        <p:nvSpPr>
          <p:cNvPr id="9" name="文本框 8"/>
          <p:cNvSpPr txBox="1"/>
          <p:nvPr/>
        </p:nvSpPr>
        <p:spPr>
          <a:xfrm>
            <a:off x="744822" y="5290688"/>
            <a:ext cx="43548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Calibri" panose="020F0502020204030204" pitchFamily="34" charset="0"/>
              </a:rPr>
              <a:t>Dream Maker</a:t>
            </a:r>
          </a:p>
          <a:p>
            <a:r>
              <a:rPr lang="en-US" altLang="zh-CN" sz="2800" dirty="0" smtClean="0">
                <a:latin typeface="Calibri" panose="020F0502020204030204" pitchFamily="34" charset="0"/>
              </a:rPr>
              <a:t>Maker Think</a:t>
            </a:r>
          </a:p>
          <a:p>
            <a:r>
              <a:rPr lang="en-US" altLang="zh-CN" sz="2800" dirty="0" err="1" smtClean="0">
                <a:latin typeface="Calibri" panose="020F0502020204030204" pitchFamily="34" charset="0"/>
              </a:rPr>
              <a:t>Qubea</a:t>
            </a:r>
            <a:endParaRPr lang="zh-CN" altLang="en-US" sz="2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771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574781" cy="1325563"/>
          </a:xfrm>
        </p:spPr>
        <p:txBody>
          <a:bodyPr>
            <a:no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Equipments – </a:t>
            </a:r>
            <a:r>
              <a:rPr lang="en-US" altLang="zh-CN" sz="4800" b="1" dirty="0" smtClean="0">
                <a:latin typeface="Calibri" panose="020F0502020204030204" pitchFamily="34" charset="0"/>
              </a:rPr>
              <a:t>3D Printing Materials</a:t>
            </a:r>
            <a:r>
              <a:rPr lang="en-US" altLang="zh-CN" sz="4800" b="1" dirty="0">
                <a:latin typeface="Calibri" panose="020F0502020204030204" pitchFamily="34" charset="0"/>
              </a:rPr>
              <a:t> 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521179"/>
            <a:ext cx="6809827" cy="3060000"/>
          </a:xfrm>
        </p:spPr>
      </p:pic>
      <p:sp>
        <p:nvSpPr>
          <p:cNvPr id="9" name="文本框 8"/>
          <p:cNvSpPr txBox="1"/>
          <p:nvPr/>
        </p:nvSpPr>
        <p:spPr>
          <a:xfrm>
            <a:off x="7863193" y="2035242"/>
            <a:ext cx="432880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PLA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3200" b="1" dirty="0" smtClean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ABS</a:t>
            </a:r>
            <a:endParaRPr lang="en-US" altLang="zh-CN" sz="3200" b="1" dirty="0">
              <a:solidFill>
                <a:prstClr val="black"/>
              </a:solidFill>
              <a:latin typeface="Calibri" panose="020F0502020204030204" pitchFamily="34" charset="0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Nylon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Resin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Aluminium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Gold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Silver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Ceramics</a:t>
            </a:r>
          </a:p>
        </p:txBody>
      </p:sp>
    </p:spTree>
    <p:extLst>
      <p:ext uri="{BB962C8B-B14F-4D97-AF65-F5344CB8AC3E}">
        <p14:creationId xmlns:p14="http://schemas.microsoft.com/office/powerpoint/2010/main" val="52739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latin typeface="Calibri" panose="020F0502020204030204" pitchFamily="34" charset="0"/>
              </a:rPr>
              <a:t>Services</a:t>
            </a:r>
            <a:endParaRPr lang="en-US" altLang="zh-CN" b="1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56027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latin typeface="Calibri" panose="020F0502020204030204" pitchFamily="34" charset="0"/>
              </a:rPr>
              <a:t>Individuals</a:t>
            </a:r>
            <a:endParaRPr lang="en-US" altLang="zh-CN" sz="3200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3200" dirty="0">
                <a:latin typeface="Calibri" panose="020F0502020204030204" pitchFamily="34" charset="0"/>
              </a:rPr>
              <a:t>For individuals we offer our space and machines to work on private or commercial </a:t>
            </a:r>
            <a:r>
              <a:rPr lang="en-US" altLang="zh-CN" sz="3200">
                <a:latin typeface="Calibri" panose="020F0502020204030204" pitchFamily="34" charset="0"/>
              </a:rPr>
              <a:t>projects</a:t>
            </a:r>
            <a:r>
              <a:rPr lang="en-US" altLang="zh-CN" sz="3200" smtClean="0">
                <a:latin typeface="Calibri" panose="020F0502020204030204" pitchFamily="34" charset="0"/>
              </a:rPr>
              <a:t>.</a:t>
            </a:r>
            <a:endParaRPr lang="en-US" altLang="zh-CN" sz="3200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3200" dirty="0" smtClean="0">
                <a:latin typeface="Calibri" panose="020F0502020204030204" pitchFamily="34" charset="0"/>
              </a:rPr>
              <a:t/>
            </a:r>
            <a:br>
              <a:rPr lang="en-US" altLang="zh-CN" sz="3200" dirty="0" smtClean="0">
                <a:latin typeface="Calibri" panose="020F0502020204030204" pitchFamily="34" charset="0"/>
              </a:rPr>
            </a:br>
            <a:r>
              <a:rPr lang="en-US" altLang="zh-CN" sz="3200" dirty="0">
                <a:latin typeface="Calibri" panose="020F0502020204030204" pitchFamily="34" charset="0"/>
              </a:rPr>
              <a:t>Also individuals can sign up for workshops </a:t>
            </a:r>
            <a:r>
              <a:rPr lang="en-US" altLang="zh-CN" sz="3200" dirty="0" smtClean="0">
                <a:latin typeface="Calibri" panose="020F0502020204030204" pitchFamily="34" charset="0"/>
              </a:rPr>
              <a:t>to </a:t>
            </a:r>
            <a:r>
              <a:rPr lang="en-US" altLang="zh-CN" sz="3200" dirty="0">
                <a:latin typeface="Calibri" panose="020F0502020204030204" pitchFamily="34" charset="0"/>
              </a:rPr>
              <a:t>learn more about the machines that we have or just for fun!</a:t>
            </a:r>
          </a:p>
        </p:txBody>
      </p:sp>
    </p:spTree>
    <p:extLst>
      <p:ext uri="{BB962C8B-B14F-4D97-AF65-F5344CB8AC3E}">
        <p14:creationId xmlns:p14="http://schemas.microsoft.com/office/powerpoint/2010/main" val="1048318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latin typeface="Calibri" panose="020F0502020204030204" pitchFamily="34" charset="0"/>
              </a:rPr>
              <a:t>Services</a:t>
            </a:r>
            <a:endParaRPr lang="en-US" altLang="zh-CN" b="1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8491"/>
            <a:ext cx="10515600" cy="4856027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latin typeface="Calibri" panose="020F0502020204030204" pitchFamily="34" charset="0"/>
              </a:rPr>
              <a:t>Business</a:t>
            </a:r>
            <a:endParaRPr lang="en-US" altLang="zh-CN" sz="3200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3200" dirty="0" smtClean="0">
                <a:latin typeface="Calibri" panose="020F0502020204030204" pitchFamily="34" charset="0"/>
              </a:rPr>
              <a:t>From </a:t>
            </a:r>
            <a:r>
              <a:rPr lang="en-US" altLang="zh-CN" sz="3200" dirty="0">
                <a:latin typeface="Calibri" panose="020F0502020204030204" pitchFamily="34" charset="0"/>
              </a:rPr>
              <a:t>startups to non profit organizations to big commercial companies we offer services like </a:t>
            </a:r>
            <a:br>
              <a:rPr lang="en-US" altLang="zh-CN" sz="3200" dirty="0">
                <a:latin typeface="Calibri" panose="020F0502020204030204" pitchFamily="34" charset="0"/>
              </a:rPr>
            </a:br>
            <a:r>
              <a:rPr lang="en-US" altLang="zh-CN" sz="3200" dirty="0">
                <a:latin typeface="Calibri" panose="020F0502020204030204" pitchFamily="34" charset="0"/>
              </a:rPr>
              <a:t>- product design, </a:t>
            </a:r>
            <a:r>
              <a:rPr lang="en-US" altLang="zh-CN" sz="3200" dirty="0" smtClean="0">
                <a:latin typeface="Calibri" panose="020F0502020204030204" pitchFamily="34" charset="0"/>
              </a:rPr>
              <a:t/>
            </a:r>
            <a:br>
              <a:rPr lang="en-US" altLang="zh-CN" sz="3200" dirty="0" smtClean="0">
                <a:latin typeface="Calibri" panose="020F0502020204030204" pitchFamily="34" charset="0"/>
              </a:rPr>
            </a:br>
            <a:r>
              <a:rPr lang="en-US" altLang="zh-CN" sz="3200" dirty="0">
                <a:latin typeface="Calibri" panose="020F0502020204030204" pitchFamily="34" charset="0"/>
              </a:rPr>
              <a:t>- production of prototypes, </a:t>
            </a:r>
            <a:r>
              <a:rPr lang="en-US" altLang="zh-CN" sz="3200" dirty="0" smtClean="0">
                <a:latin typeface="Calibri" panose="020F0502020204030204" pitchFamily="34" charset="0"/>
              </a:rPr>
              <a:t/>
            </a:r>
            <a:br>
              <a:rPr lang="en-US" altLang="zh-CN" sz="3200" dirty="0" smtClean="0">
                <a:latin typeface="Calibri" panose="020F0502020204030204" pitchFamily="34" charset="0"/>
              </a:rPr>
            </a:br>
            <a:r>
              <a:rPr lang="en-US" altLang="zh-CN" sz="3200" dirty="0">
                <a:latin typeface="Calibri" panose="020F0502020204030204" pitchFamily="34" charset="0"/>
              </a:rPr>
              <a:t>- 3d printer maintenance,</a:t>
            </a:r>
            <a:r>
              <a:rPr lang="en-US" altLang="zh-CN" sz="3200" dirty="0" smtClean="0">
                <a:latin typeface="Calibri" panose="020F0502020204030204" pitchFamily="34" charset="0"/>
              </a:rPr>
              <a:t/>
            </a:r>
            <a:br>
              <a:rPr lang="en-US" altLang="zh-CN" sz="3200" dirty="0" smtClean="0">
                <a:latin typeface="Calibri" panose="020F0502020204030204" pitchFamily="34" charset="0"/>
              </a:rPr>
            </a:br>
            <a:r>
              <a:rPr lang="en-US" altLang="zh-CN" sz="3200" dirty="0">
                <a:latin typeface="Calibri" panose="020F0502020204030204" pitchFamily="34" charset="0"/>
              </a:rPr>
              <a:t>- workshops for learning and team building purposes.</a:t>
            </a:r>
            <a:endParaRPr lang="en-US" altLang="zh-CN" sz="32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486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7225" y="4575900"/>
            <a:ext cx="108375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latin typeface="Calibri" panose="020F0502020204030204" pitchFamily="34" charset="0"/>
              </a:rPr>
              <a:t>A FabLab comes up</a:t>
            </a:r>
            <a:endParaRPr lang="zh-CN" altLang="en-US" sz="4400" dirty="0"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98" y="121032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62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latin typeface="Calibri" panose="020F0502020204030204" pitchFamily="34" charset="0"/>
              </a:rPr>
              <a:t>Services</a:t>
            </a:r>
            <a:endParaRPr lang="en-US" altLang="zh-CN" b="1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808970" cy="4856027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latin typeface="Calibri" panose="020F0502020204030204" pitchFamily="34" charset="0"/>
              </a:rPr>
              <a:t>Education</a:t>
            </a:r>
            <a:endParaRPr lang="en-US" altLang="zh-CN" sz="3600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3200" dirty="0">
                <a:latin typeface="Calibri" panose="020F0502020204030204" pitchFamily="34" charset="0"/>
              </a:rPr>
              <a:t>For educational partnership we offer workshops, varying from half day workshops to long term </a:t>
            </a:r>
            <a:r>
              <a:rPr lang="en-US" altLang="zh-CN" sz="3200" dirty="0" smtClean="0">
                <a:latin typeface="Calibri" panose="020F0502020204030204" pitchFamily="34" charset="0"/>
              </a:rPr>
              <a:t>workshops, with the focus </a:t>
            </a:r>
            <a:r>
              <a:rPr lang="en-US" altLang="zh-CN" sz="3200" dirty="0">
                <a:latin typeface="Calibri" panose="020F0502020204030204" pitchFamily="34" charset="0"/>
              </a:rPr>
              <a:t>on educating students about </a:t>
            </a:r>
            <a:endParaRPr lang="en-US" altLang="zh-CN" sz="3200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3200" dirty="0" smtClean="0">
                <a:latin typeface="Calibri" panose="020F0502020204030204" pitchFamily="34" charset="0"/>
              </a:rPr>
              <a:t>- creative</a:t>
            </a:r>
            <a:r>
              <a:rPr lang="en-US" altLang="zh-CN" sz="3200" dirty="0">
                <a:latin typeface="Calibri" panose="020F0502020204030204" pitchFamily="34" charset="0"/>
              </a:rPr>
              <a:t/>
            </a:r>
            <a:br>
              <a:rPr lang="en-US" altLang="zh-CN" sz="3200" dirty="0">
                <a:latin typeface="Calibri" panose="020F0502020204030204" pitchFamily="34" charset="0"/>
              </a:rPr>
            </a:br>
            <a:r>
              <a:rPr lang="en-US" altLang="zh-CN" sz="3200" dirty="0">
                <a:latin typeface="Calibri" panose="020F0502020204030204" pitchFamily="34" charset="0"/>
              </a:rPr>
              <a:t>- technology</a:t>
            </a:r>
            <a:br>
              <a:rPr lang="en-US" altLang="zh-CN" sz="3200" dirty="0">
                <a:latin typeface="Calibri" panose="020F0502020204030204" pitchFamily="34" charset="0"/>
              </a:rPr>
            </a:br>
            <a:r>
              <a:rPr lang="en-US" altLang="zh-CN" sz="3200" dirty="0" smtClean="0">
                <a:latin typeface="Calibri" panose="020F0502020204030204" pitchFamily="34" charset="0"/>
              </a:rPr>
              <a:t>- design thinking</a:t>
            </a:r>
            <a:r>
              <a:rPr lang="en-US" altLang="zh-CN" sz="3200" dirty="0">
                <a:latin typeface="Calibri" panose="020F0502020204030204" pitchFamily="34" charset="0"/>
              </a:rPr>
              <a:t/>
            </a:r>
            <a:br>
              <a:rPr lang="en-US" altLang="zh-CN" sz="3200" dirty="0">
                <a:latin typeface="Calibri" panose="020F0502020204030204" pitchFamily="34" charset="0"/>
              </a:rPr>
            </a:br>
            <a:r>
              <a:rPr lang="en-US" altLang="zh-CN" sz="3200" dirty="0">
                <a:latin typeface="Calibri" panose="020F0502020204030204" pitchFamily="34" charset="0"/>
              </a:rPr>
              <a:t>- production methods </a:t>
            </a:r>
            <a:endParaRPr lang="en-US" altLang="zh-CN" sz="3200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3200" dirty="0" smtClean="0">
                <a:latin typeface="Calibri" panose="020F0502020204030204" pitchFamily="34" charset="0"/>
              </a:rPr>
              <a:t>(digital fabrication based on 3D printers, Lasercutters and CNC)</a:t>
            </a:r>
            <a:endParaRPr lang="en-US" altLang="zh-CN" sz="3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312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latin typeface="Calibri" panose="020F0502020204030204" pitchFamily="34" charset="0"/>
              </a:rPr>
              <a:t>Services</a:t>
            </a:r>
            <a:endParaRPr lang="en-US" altLang="zh-CN" b="1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0152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latin typeface="Calibri" panose="020F0502020204030204" pitchFamily="34" charset="0"/>
              </a:rPr>
              <a:t>Workshops</a:t>
            </a:r>
            <a:endParaRPr lang="en-US" altLang="zh-CN" sz="32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2143661"/>
            <a:ext cx="9414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</a:rPr>
              <a:t>We </a:t>
            </a:r>
            <a:r>
              <a:rPr lang="en-US" altLang="zh-CN" sz="3200" dirty="0" smtClean="0">
                <a:latin typeface="Calibri" panose="020F0502020204030204" pitchFamily="34" charset="0"/>
              </a:rPr>
              <a:t>organize </a:t>
            </a:r>
            <a:r>
              <a:rPr lang="en-US" altLang="zh-CN" sz="3200" dirty="0">
                <a:latin typeface="Calibri" panose="020F0502020204030204" pitchFamily="34" charset="0"/>
              </a:rPr>
              <a:t>workshop by interests of the public</a:t>
            </a:r>
            <a:r>
              <a:rPr lang="en-US" altLang="zh-CN" sz="3200" dirty="0" smtClean="0">
                <a:latin typeface="Calibri" panose="020F0502020204030204" pitchFamily="34" charset="0"/>
              </a:rPr>
              <a:t>.</a:t>
            </a:r>
            <a:endParaRPr lang="en-US" altLang="zh-CN" sz="3200" dirty="0">
              <a:latin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8200" y="2743735"/>
            <a:ext cx="105384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en-US" altLang="zh-CN" sz="3200" b="1" dirty="0" smtClean="0">
                <a:latin typeface="Calibri" panose="020F0502020204030204" pitchFamily="34" charset="0"/>
              </a:rPr>
              <a:t>Software</a:t>
            </a:r>
            <a:r>
              <a:rPr lang="en-US" altLang="zh-CN" sz="3200" dirty="0" smtClean="0">
                <a:latin typeface="Calibri" panose="020F0502020204030204" pitchFamily="34" charset="0"/>
              </a:rPr>
              <a:t>: </a:t>
            </a:r>
            <a:br>
              <a:rPr lang="en-US" altLang="zh-CN" sz="3200" dirty="0" smtClean="0">
                <a:latin typeface="Calibri" panose="020F0502020204030204" pitchFamily="34" charset="0"/>
              </a:rPr>
            </a:br>
            <a:r>
              <a:rPr lang="en-US" altLang="zh-CN" sz="3200" dirty="0" smtClean="0">
                <a:latin typeface="Calibri" panose="020F0502020204030204" pitchFamily="34" charset="0"/>
              </a:rPr>
              <a:t>- Photoshop / Illustrator / Corel Draw</a:t>
            </a:r>
            <a:br>
              <a:rPr lang="en-US" altLang="zh-CN" sz="3200" dirty="0" smtClean="0">
                <a:latin typeface="Calibri" panose="020F0502020204030204" pitchFamily="34" charset="0"/>
              </a:rPr>
            </a:br>
            <a:r>
              <a:rPr lang="en-US" altLang="zh-CN" sz="3200" dirty="0" smtClean="0">
                <a:latin typeface="Calibri" panose="020F0502020204030204" pitchFamily="34" charset="0"/>
              </a:rPr>
              <a:t>- Sketchup / Fusion 360 / Solidworks</a:t>
            </a:r>
          </a:p>
          <a:p>
            <a:pPr marL="514350" indent="-514350">
              <a:buFont typeface="+mj-lt"/>
              <a:buAutoNum type="alphaLcParenR"/>
            </a:pPr>
            <a:r>
              <a:rPr lang="en-US" altLang="zh-CN" sz="3200" b="1" dirty="0" smtClean="0">
                <a:latin typeface="Calibri" panose="020F0502020204030204" pitchFamily="34" charset="0"/>
              </a:rPr>
              <a:t>Machines</a:t>
            </a:r>
            <a:r>
              <a:rPr lang="en-US" altLang="zh-CN" sz="3200" dirty="0" smtClean="0">
                <a:latin typeface="Calibri" panose="020F0502020204030204" pitchFamily="34" charset="0"/>
              </a:rPr>
              <a:t>: </a:t>
            </a:r>
            <a:br>
              <a:rPr lang="en-US" altLang="zh-CN" sz="3200" dirty="0" smtClean="0">
                <a:latin typeface="Calibri" panose="020F0502020204030204" pitchFamily="34" charset="0"/>
              </a:rPr>
            </a:br>
            <a:r>
              <a:rPr lang="en-US" altLang="zh-CN" sz="3200" dirty="0" smtClean="0">
                <a:latin typeface="Calibri" panose="020F0502020204030204" pitchFamily="34" charset="0"/>
              </a:rPr>
              <a:t>Lasercutters</a:t>
            </a:r>
            <a:br>
              <a:rPr lang="en-US" altLang="zh-CN" sz="3200" dirty="0" smtClean="0">
                <a:latin typeface="Calibri" panose="020F0502020204030204" pitchFamily="34" charset="0"/>
              </a:rPr>
            </a:br>
            <a:r>
              <a:rPr lang="en-US" altLang="zh-CN" sz="3200" dirty="0" smtClean="0">
                <a:latin typeface="Calibri" panose="020F0502020204030204" pitchFamily="34" charset="0"/>
              </a:rPr>
              <a:t>3D Printers</a:t>
            </a:r>
            <a:br>
              <a:rPr lang="en-US" altLang="zh-CN" sz="3200" dirty="0" smtClean="0">
                <a:latin typeface="Calibri" panose="020F0502020204030204" pitchFamily="34" charset="0"/>
              </a:rPr>
            </a:br>
            <a:r>
              <a:rPr lang="en-US" altLang="zh-CN" sz="3200" dirty="0" smtClean="0">
                <a:latin typeface="Calibri" panose="020F0502020204030204" pitchFamily="34" charset="0"/>
              </a:rPr>
              <a:t>Sewing Machine</a:t>
            </a:r>
            <a:br>
              <a:rPr lang="en-US" altLang="zh-CN" sz="3200" dirty="0" smtClean="0">
                <a:latin typeface="Calibri" panose="020F0502020204030204" pitchFamily="34" charset="0"/>
              </a:rPr>
            </a:br>
            <a:r>
              <a:rPr lang="en-US" altLang="zh-CN" sz="3200" dirty="0" smtClean="0">
                <a:latin typeface="Calibri" panose="020F0502020204030204" pitchFamily="34" charset="0"/>
              </a:rPr>
              <a:t>Small Machinery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3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35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7228" y="828288"/>
            <a:ext cx="108375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 smtClean="0">
                <a:latin typeface="Calibri" panose="020F0502020204030204" pitchFamily="34" charset="0"/>
              </a:rPr>
              <a:t>What can you do here?</a:t>
            </a:r>
            <a:endParaRPr lang="zh-CN" altLang="en-US" sz="120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501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455545" y="-982324"/>
            <a:ext cx="7829550" cy="79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600" dirty="0" smtClean="0">
                <a:latin typeface="Calibri" panose="020F0502020204030204" pitchFamily="34" charset="0"/>
              </a:rPr>
              <a:t>{  }</a:t>
            </a:r>
            <a:endParaRPr lang="zh-CN" altLang="en-US" sz="49600" dirty="0">
              <a:latin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70070" y="1394698"/>
            <a:ext cx="34518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latin typeface="Calibri" panose="020F0502020204030204" pitchFamily="34" charset="0"/>
              </a:rPr>
              <a:t>Hack</a:t>
            </a:r>
          </a:p>
          <a:p>
            <a:pPr algn="ctr"/>
            <a:r>
              <a:rPr lang="en-US" altLang="zh-CN" sz="7200" b="1" dirty="0" smtClean="0">
                <a:latin typeface="Calibri" panose="020F0502020204030204" pitchFamily="34" charset="0"/>
              </a:rPr>
              <a:t>Make</a:t>
            </a:r>
          </a:p>
          <a:p>
            <a:pPr algn="ctr"/>
            <a:r>
              <a:rPr lang="en-US" altLang="zh-CN" sz="7200" b="1" dirty="0" smtClean="0">
                <a:latin typeface="Calibri" panose="020F0502020204030204" pitchFamily="34" charset="0"/>
              </a:rPr>
              <a:t>Create</a:t>
            </a:r>
          </a:p>
          <a:p>
            <a:pPr algn="ctr"/>
            <a:r>
              <a:rPr lang="en-US" altLang="zh-CN" sz="7200" b="1" dirty="0" smtClean="0">
                <a:latin typeface="Calibri" panose="020F0502020204030204" pitchFamily="34" charset="0"/>
              </a:rPr>
              <a:t>Design</a:t>
            </a:r>
            <a:endParaRPr lang="zh-CN" altLang="en-US" sz="72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163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has been done at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Techyizu Mobile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Film Challenge Award</a:t>
            </a:r>
            <a:endParaRPr lang="en-US" altLang="zh-CN" sz="3600" b="1" dirty="0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414" y="2636003"/>
            <a:ext cx="3810000" cy="285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414" y="2636003"/>
            <a:ext cx="3810000" cy="2857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14" y="2636003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67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have been done at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Carbon Racing Drone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572544"/>
            <a:ext cx="3810000" cy="2857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0" y="2096294"/>
            <a:ext cx="2857500" cy="381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572544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30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have been done at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Carbon</a:t>
            </a:r>
            <a:r>
              <a:rPr lang="en-US" altLang="zh-CN" sz="3200" b="1" dirty="0">
                <a:latin typeface="Calibri" panose="020F0502020204030204" pitchFamily="34" charset="0"/>
              </a:rPr>
              <a:t> Racing Drone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14" y="1825625"/>
            <a:ext cx="3510000" cy="46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607" y="2576963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0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have been done at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Lasercut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Postcard</a:t>
            </a:r>
            <a:endParaRPr lang="en-US" altLang="zh-CN" sz="3600" b="1" dirty="0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00" y="2342150"/>
            <a:ext cx="3240000" cy="43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00" y="2676657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5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have been done at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>
                <a:latin typeface="Calibri" panose="020F0502020204030204" pitchFamily="34" charset="0"/>
              </a:rPr>
              <a:t>Lasercut Pancakes</a:t>
            </a:r>
            <a:endParaRPr lang="en-US" altLang="zh-CN" sz="3600" b="1" dirty="0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85" y="2661730"/>
            <a:ext cx="7781053" cy="28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538" y="2661730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11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have been done at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Dog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Prosthetic</a:t>
            </a:r>
            <a:endParaRPr lang="en-US" altLang="zh-CN" sz="3600" b="1" dirty="0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8" y="2695575"/>
            <a:ext cx="3810000" cy="285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244" y="2695575"/>
            <a:ext cx="3810000" cy="2857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695575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78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is a FabLab?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89736"/>
            <a:ext cx="10689077" cy="4938712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latin typeface="Calibri" panose="020F0502020204030204" pitchFamily="34" charset="0"/>
              </a:rPr>
              <a:t>The educational </a:t>
            </a:r>
            <a:r>
              <a:rPr lang="en-US" altLang="zh-CN" sz="3200" dirty="0">
                <a:latin typeface="Calibri" panose="020F0502020204030204" pitchFamily="34" charset="0"/>
              </a:rPr>
              <a:t>outreach component of MIT’s Center for Bits and </a:t>
            </a:r>
            <a:r>
              <a:rPr lang="en-US" altLang="zh-CN" sz="3200" dirty="0" smtClean="0">
                <a:latin typeface="Calibri" panose="020F0502020204030204" pitchFamily="34" charset="0"/>
              </a:rPr>
              <a:t>Atoms, based on professor Neil </a:t>
            </a:r>
            <a:r>
              <a:rPr lang="en-US" altLang="zh-CN" sz="3200" dirty="0" err="1" smtClean="0">
                <a:latin typeface="Calibri" panose="020F0502020204030204" pitchFamily="34" charset="0"/>
              </a:rPr>
              <a:t>Gershenfeld’s</a:t>
            </a:r>
            <a:r>
              <a:rPr lang="en-US" altLang="zh-CN" sz="3200" dirty="0" smtClean="0">
                <a:latin typeface="Calibri" panose="020F0502020204030204" pitchFamily="34" charset="0"/>
              </a:rPr>
              <a:t> course “How to make (almost) everything”.</a:t>
            </a:r>
          </a:p>
          <a:p>
            <a:pPr marL="0" indent="0">
              <a:buNone/>
            </a:pPr>
            <a:endParaRPr lang="en-US" altLang="zh-CN" sz="1200" dirty="0" smtClean="0">
              <a:latin typeface="Calibri" panose="020F0502020204030204" pitchFamily="34" charset="0"/>
            </a:endParaRPr>
          </a:p>
          <a:p>
            <a:r>
              <a:rPr lang="en-US" altLang="zh-CN" sz="3200" dirty="0" smtClean="0">
                <a:latin typeface="Calibri" panose="020F0502020204030204" pitchFamily="34" charset="0"/>
              </a:rPr>
              <a:t>A part </a:t>
            </a:r>
            <a:r>
              <a:rPr lang="en-US" altLang="zh-CN" sz="3200" dirty="0">
                <a:latin typeface="Calibri" panose="020F0502020204030204" pitchFamily="34" charset="0"/>
              </a:rPr>
              <a:t>of maker culture where ordinary people are empowered to </a:t>
            </a:r>
            <a:r>
              <a:rPr lang="en-US" altLang="zh-CN" sz="3200" b="1" dirty="0" smtClean="0">
                <a:latin typeface="Calibri" panose="020F0502020204030204" pitchFamily="34" charset="0"/>
              </a:rPr>
              <a:t>learn</a:t>
            </a:r>
            <a:r>
              <a:rPr lang="en-US" altLang="zh-CN" sz="3200" dirty="0" smtClean="0">
                <a:latin typeface="Calibri" panose="020F0502020204030204" pitchFamily="34" charset="0"/>
              </a:rPr>
              <a:t>, </a:t>
            </a:r>
            <a:r>
              <a:rPr lang="en-US" altLang="zh-CN" sz="3200" b="1" dirty="0" smtClean="0">
                <a:latin typeface="Calibri" panose="020F0502020204030204" pitchFamily="34" charset="0"/>
              </a:rPr>
              <a:t>play</a:t>
            </a:r>
            <a:r>
              <a:rPr lang="en-US" altLang="zh-CN" sz="3200" dirty="0" smtClean="0">
                <a:latin typeface="Calibri" panose="020F0502020204030204" pitchFamily="34" charset="0"/>
              </a:rPr>
              <a:t>, </a:t>
            </a:r>
            <a:r>
              <a:rPr lang="en-US" altLang="zh-CN" sz="3200" b="1" dirty="0" smtClean="0">
                <a:latin typeface="Calibri" panose="020F0502020204030204" pitchFamily="34" charset="0"/>
              </a:rPr>
              <a:t>create</a:t>
            </a:r>
            <a:r>
              <a:rPr lang="en-US" altLang="zh-CN" sz="3200" dirty="0" smtClean="0">
                <a:latin typeface="Calibri" panose="020F0502020204030204" pitchFamily="34" charset="0"/>
              </a:rPr>
              <a:t>, </a:t>
            </a:r>
            <a:r>
              <a:rPr lang="en-US" altLang="zh-CN" sz="3200" b="1" dirty="0" smtClean="0">
                <a:latin typeface="Calibri" panose="020F0502020204030204" pitchFamily="34" charset="0"/>
              </a:rPr>
              <a:t>design</a:t>
            </a:r>
            <a:r>
              <a:rPr lang="en-US" altLang="zh-CN" sz="3200" dirty="0">
                <a:latin typeface="Calibri" panose="020F0502020204030204" pitchFamily="34" charset="0"/>
              </a:rPr>
              <a:t>, </a:t>
            </a:r>
            <a:r>
              <a:rPr lang="en-US" altLang="zh-CN" sz="3200" b="1" dirty="0">
                <a:latin typeface="Calibri" panose="020F0502020204030204" pitchFamily="34" charset="0"/>
              </a:rPr>
              <a:t>build</a:t>
            </a:r>
            <a:r>
              <a:rPr lang="en-US" altLang="zh-CN" sz="3200" dirty="0">
                <a:latin typeface="Calibri" panose="020F0502020204030204" pitchFamily="34" charset="0"/>
              </a:rPr>
              <a:t>, </a:t>
            </a:r>
            <a:r>
              <a:rPr lang="en-US" altLang="zh-CN" sz="3200" b="1" dirty="0">
                <a:latin typeface="Calibri" panose="020F0502020204030204" pitchFamily="34" charset="0"/>
              </a:rPr>
              <a:t>innovate</a:t>
            </a:r>
            <a:r>
              <a:rPr lang="en-US" altLang="zh-CN" sz="3200" dirty="0">
                <a:latin typeface="Calibri" panose="020F0502020204030204" pitchFamily="34" charset="0"/>
              </a:rPr>
              <a:t>, and </a:t>
            </a:r>
            <a:r>
              <a:rPr lang="en-US" altLang="zh-CN" sz="3200" b="1" dirty="0">
                <a:latin typeface="Calibri" panose="020F0502020204030204" pitchFamily="34" charset="0"/>
              </a:rPr>
              <a:t>invent</a:t>
            </a:r>
            <a:r>
              <a:rPr lang="en-US" altLang="zh-CN" sz="3200" dirty="0">
                <a:latin typeface="Calibri" panose="020F0502020204030204" pitchFamily="34" charset="0"/>
              </a:rPr>
              <a:t> on their own or with other makers. </a:t>
            </a:r>
            <a:endParaRPr lang="en-US" altLang="zh-CN" sz="3200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sz="1200" dirty="0">
              <a:latin typeface="Calibri" panose="020F0502020204030204" pitchFamily="34" charset="0"/>
            </a:endParaRPr>
          </a:p>
          <a:p>
            <a:r>
              <a:rPr lang="en-US" altLang="zh-CN" sz="3200" dirty="0" smtClean="0">
                <a:latin typeface="Calibri" panose="020F0502020204030204" pitchFamily="34" charset="0"/>
              </a:rPr>
              <a:t>What’s it good for?</a:t>
            </a:r>
            <a:br>
              <a:rPr lang="en-US" altLang="zh-CN" sz="3200" dirty="0" smtClean="0">
                <a:latin typeface="Calibri" panose="020F0502020204030204" pitchFamily="34" charset="0"/>
              </a:rPr>
            </a:br>
            <a:r>
              <a:rPr lang="en-US" altLang="zh-CN" sz="3200" dirty="0" smtClean="0">
                <a:latin typeface="Calibri" panose="020F0502020204030204" pitchFamily="34" charset="0"/>
              </a:rPr>
              <a:t>“Not </a:t>
            </a:r>
            <a:r>
              <a:rPr lang="en-US" altLang="zh-CN" sz="3200" dirty="0">
                <a:latin typeface="Calibri" panose="020F0502020204030204" pitchFamily="34" charset="0"/>
              </a:rPr>
              <a:t>to make what you can buy in stores, but to make what you can't buy in stores. It's to </a:t>
            </a:r>
            <a:r>
              <a:rPr lang="en-US" altLang="zh-CN" sz="3200" dirty="0" err="1" smtClean="0">
                <a:latin typeface="Calibri" panose="020F0502020204030204" pitchFamily="34" charset="0"/>
              </a:rPr>
              <a:t>personalised</a:t>
            </a:r>
            <a:r>
              <a:rPr lang="en-US" altLang="zh-CN" sz="3200" dirty="0" smtClean="0">
                <a:latin typeface="Calibri" panose="020F0502020204030204" pitchFamily="34" charset="0"/>
              </a:rPr>
              <a:t> fabrication.”</a:t>
            </a:r>
            <a:endParaRPr lang="en-US" altLang="zh-CN" sz="3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623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have been done at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Dog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Prosthetic</a:t>
            </a:r>
            <a:endParaRPr lang="en-US" altLang="zh-CN" sz="3600" b="1" dirty="0">
              <a:latin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8708"/>
            <a:ext cx="5280000" cy="39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359" y="2468708"/>
            <a:ext cx="528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91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have been done at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Lasercut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Clocks</a:t>
            </a:r>
            <a:endParaRPr lang="en-US" altLang="zh-CN" sz="3600" b="1" dirty="0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60" y="2562580"/>
            <a:ext cx="5280000" cy="39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2580"/>
            <a:ext cx="528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42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have been done at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Lasercut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Clocks</a:t>
            </a:r>
            <a:endParaRPr lang="en-US" altLang="zh-CN" sz="3600" b="1" dirty="0">
              <a:latin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540" y="2485417"/>
            <a:ext cx="5280000" cy="39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5417"/>
            <a:ext cx="528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3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have been done at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Coasters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17" y="2918720"/>
            <a:ext cx="4080000" cy="30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17" y="2918720"/>
            <a:ext cx="4080000" cy="30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617" y="2918720"/>
            <a:ext cx="408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1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have been done at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Big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Propellor </a:t>
            </a:r>
            <a:r>
              <a:rPr lang="en-US" altLang="zh-CN" sz="3600" b="1" dirty="0">
                <a:latin typeface="Calibri" panose="020F0502020204030204" pitchFamily="34" charset="0"/>
              </a:rPr>
              <a:t>for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Short Movie</a:t>
            </a:r>
            <a:endParaRPr lang="en-US" altLang="zh-CN" sz="3600" b="1" dirty="0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62" y="2501900"/>
            <a:ext cx="2857500" cy="381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81" y="2501900"/>
            <a:ext cx="2857500" cy="381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97815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83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have been done at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Big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Propellor </a:t>
            </a:r>
            <a:r>
              <a:rPr lang="en-US" altLang="zh-CN" sz="3600" b="1" dirty="0">
                <a:latin typeface="Calibri" panose="020F0502020204030204" pitchFamily="34" charset="0"/>
              </a:rPr>
              <a:t>for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Short Movie</a:t>
            </a:r>
            <a:endParaRPr lang="en-US" altLang="zh-CN" sz="3600" b="1" dirty="0">
              <a:latin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1900"/>
            <a:ext cx="4800000" cy="3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233" y="2711900"/>
            <a:ext cx="541353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08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have been done at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Big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Propellor </a:t>
            </a:r>
            <a:r>
              <a:rPr lang="en-US" altLang="zh-CN" sz="3600" b="1" dirty="0">
                <a:latin typeface="Calibri" panose="020F0502020204030204" pitchFamily="34" charset="0"/>
              </a:rPr>
              <a:t>for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Short Movie</a:t>
            </a:r>
            <a:endParaRPr lang="en-US" altLang="zh-CN" sz="3600" b="1" dirty="0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6738"/>
            <a:ext cx="4853932" cy="324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266" y="2756738"/>
            <a:ext cx="57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9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have been done at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Big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Propellor </a:t>
            </a:r>
            <a:r>
              <a:rPr lang="en-US" altLang="zh-CN" sz="3600" b="1" dirty="0">
                <a:latin typeface="Calibri" panose="020F0502020204030204" pitchFamily="34" charset="0"/>
              </a:rPr>
              <a:t>for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Short Movie</a:t>
            </a:r>
            <a:endParaRPr lang="en-US" altLang="zh-CN" sz="3600" b="1" dirty="0">
              <a:latin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6" y="2381294"/>
            <a:ext cx="7755319" cy="32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38" y="2365712"/>
            <a:ext cx="2862000" cy="432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52876" y="5731605"/>
            <a:ext cx="77553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</a:rPr>
              <a:t>In a room where time doesn't exist. </a:t>
            </a:r>
            <a:endParaRPr lang="en-US" altLang="zh-CN" sz="2800" dirty="0" smtClean="0">
              <a:latin typeface="Calibri" panose="020F0502020204030204" pitchFamily="34" charset="0"/>
            </a:endParaRPr>
          </a:p>
          <a:p>
            <a:r>
              <a:rPr lang="en-US" altLang="zh-CN" sz="2800" dirty="0" smtClean="0">
                <a:latin typeface="Calibri" panose="020F0502020204030204" pitchFamily="34" charset="0"/>
              </a:rPr>
              <a:t>3 </a:t>
            </a:r>
            <a:r>
              <a:rPr lang="en-US" altLang="zh-CN" sz="2800" dirty="0">
                <a:latin typeface="Calibri" panose="020F0502020204030204" pitchFamily="34" charset="0"/>
              </a:rPr>
              <a:t>Men are lost in quest of writing loop story</a:t>
            </a:r>
            <a:endParaRPr lang="zh-CN" altLang="en-US" sz="2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08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have been done at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Logo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Engraving </a:t>
            </a:r>
            <a:r>
              <a:rPr lang="en-US" altLang="zh-CN" sz="3600" b="1" dirty="0">
                <a:latin typeface="Calibri" panose="020F0502020204030204" pitchFamily="34" charset="0"/>
              </a:rPr>
              <a:t>Ironman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25" y="2444160"/>
            <a:ext cx="2857500" cy="381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56" y="2444160"/>
            <a:ext cx="2857500" cy="381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715" y="4194424"/>
            <a:ext cx="3360000" cy="25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715" y="1539487"/>
            <a:ext cx="336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8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have been done at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>
                <a:latin typeface="Calibri" panose="020F0502020204030204" pitchFamily="34" charset="0"/>
              </a:rPr>
              <a:t>Lasercut Leather Cases</a:t>
            </a:r>
            <a:endParaRPr lang="en-US" altLang="zh-CN" sz="3600" b="1" dirty="0">
              <a:latin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2324911"/>
            <a:ext cx="576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83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7226" y="4576320"/>
            <a:ext cx="108375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latin typeface="Calibri" panose="020F0502020204030204" pitchFamily="34" charset="0"/>
              </a:rPr>
              <a:t>XinFab is creating an environment for you.</a:t>
            </a:r>
            <a:endParaRPr lang="zh-CN" altLang="en-US" sz="4400" dirty="0">
              <a:latin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121032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0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have been done at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>
                <a:latin typeface="Calibri" panose="020F0502020204030204" pitchFamily="34" charset="0"/>
              </a:rPr>
              <a:t>Other Lasercut Products</a:t>
            </a:r>
            <a:endParaRPr lang="en-US" altLang="zh-CN" sz="3600" b="1" dirty="0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76" y="2366963"/>
            <a:ext cx="2962275" cy="381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088" y="2366963"/>
            <a:ext cx="3810000" cy="3781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2675"/>
            <a:ext cx="285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1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have been done at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Other Lasercut Products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00" y="2711900"/>
            <a:ext cx="4800000" cy="3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0" y="2711900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68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have been done at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Other Lasercut Products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38" y="2410688"/>
            <a:ext cx="4374684" cy="43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61" y="1690688"/>
            <a:ext cx="378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0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have been done at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Bamboo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Workshop </a:t>
            </a:r>
            <a:r>
              <a:rPr lang="en-US" altLang="zh-CN" sz="3600" b="1" dirty="0">
                <a:latin typeface="Calibri" panose="020F0502020204030204" pitchFamily="34" charset="0"/>
              </a:rPr>
              <a:t>-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Educational</a:t>
            </a:r>
            <a:endParaRPr lang="en-US" altLang="zh-CN" sz="3600" b="1" dirty="0">
              <a:latin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91" y="2365866"/>
            <a:ext cx="768221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17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have been done at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>
                <a:latin typeface="Calibri" panose="020F0502020204030204" pitchFamily="34" charset="0"/>
              </a:rPr>
              <a:t>Portable 3D Printer by Lucio</a:t>
            </a:r>
            <a:endParaRPr lang="en-US" altLang="zh-CN" sz="3600" b="1" dirty="0">
              <a:latin typeface="Calibri" panose="020F05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1910"/>
            <a:ext cx="1069894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2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7228" y="2528754"/>
            <a:ext cx="1083754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100" b="1" dirty="0" smtClean="0">
                <a:latin typeface="Calibri" panose="020F0502020204030204" pitchFamily="34" charset="0"/>
              </a:rPr>
              <a:t>Challenged?</a:t>
            </a:r>
            <a:endParaRPr lang="zh-CN" altLang="en-US" sz="111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49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7227" y="2521059"/>
            <a:ext cx="10837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200" b="1" dirty="0" smtClean="0">
                <a:latin typeface="Calibri" panose="020F0502020204030204" pitchFamily="34" charset="0"/>
              </a:rPr>
              <a:t>Who made them?</a:t>
            </a:r>
            <a:endParaRPr lang="zh-CN" altLang="en-US" sz="112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00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35455" y="-1018907"/>
            <a:ext cx="7829550" cy="849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600" dirty="0" smtClean="0">
                <a:latin typeface="Calibri" panose="020F0502020204030204" pitchFamily="34" charset="0"/>
              </a:rPr>
              <a:t>{   }</a:t>
            </a:r>
            <a:endParaRPr lang="zh-CN" altLang="en-US" sz="49600" dirty="0">
              <a:latin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1945" y="1326118"/>
            <a:ext cx="39281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latin typeface="Calibri" panose="020F0502020204030204" pitchFamily="34" charset="0"/>
              </a:rPr>
              <a:t>Hackers</a:t>
            </a:r>
          </a:p>
          <a:p>
            <a:pPr algn="ctr"/>
            <a:r>
              <a:rPr lang="en-US" altLang="zh-CN" sz="7200" b="1" dirty="0" smtClean="0">
                <a:latin typeface="Calibri" panose="020F0502020204030204" pitchFamily="34" charset="0"/>
              </a:rPr>
              <a:t>Makers</a:t>
            </a:r>
          </a:p>
          <a:p>
            <a:pPr algn="ctr"/>
            <a:r>
              <a:rPr lang="en-US" altLang="zh-CN" sz="7200" b="1" dirty="0" smtClean="0">
                <a:latin typeface="Calibri" panose="020F0502020204030204" pitchFamily="34" charset="0"/>
              </a:rPr>
              <a:t>Creatives</a:t>
            </a:r>
          </a:p>
          <a:p>
            <a:pPr algn="ctr"/>
            <a:r>
              <a:rPr lang="en-US" altLang="zh-CN" sz="7200" b="1" dirty="0" smtClean="0">
                <a:latin typeface="Calibri" panose="020F0502020204030204" pitchFamily="34" charset="0"/>
              </a:rPr>
              <a:t>Designers</a:t>
            </a:r>
            <a:endParaRPr lang="zh-CN" altLang="en-US" sz="72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41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Creating an Environment for Designers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1517630" cy="4929505"/>
          </a:xfrm>
        </p:spPr>
        <p:txBody>
          <a:bodyPr>
            <a:noAutofit/>
          </a:bodyPr>
          <a:lstStyle/>
          <a:p>
            <a:r>
              <a:rPr lang="en-US" altLang="zh-CN" sz="3600" b="1" dirty="0" smtClean="0">
                <a:latin typeface="Calibri" panose="020F0502020204030204" pitchFamily="34" charset="0"/>
              </a:rPr>
              <a:t>Resident Program</a:t>
            </a:r>
          </a:p>
          <a:p>
            <a:pPr marL="0" indent="0">
              <a:buNone/>
            </a:pPr>
            <a:r>
              <a:rPr lang="en-US" altLang="zh-CN" sz="3200" dirty="0" smtClean="0">
                <a:latin typeface="Calibri" panose="020F0502020204030204" pitchFamily="34" charset="0"/>
              </a:rPr>
              <a:t>We welcome </a:t>
            </a:r>
            <a:r>
              <a:rPr lang="en-US" altLang="zh-CN" sz="3200" dirty="0" smtClean="0">
                <a:latin typeface="Calibri" panose="020F0502020204030204" pitchFamily="34" charset="0"/>
              </a:rPr>
              <a:t>everyone</a:t>
            </a:r>
            <a:r>
              <a:rPr lang="en-US" altLang="zh-CN" sz="3200" dirty="0" smtClean="0">
                <a:latin typeface="Calibri" panose="020F0502020204030204" pitchFamily="34" charset="0"/>
              </a:rPr>
              <a:t>, </a:t>
            </a:r>
            <a:r>
              <a:rPr lang="en-US" altLang="zh-CN" sz="3200" dirty="0" smtClean="0">
                <a:latin typeface="Calibri" panose="020F0502020204030204" pitchFamily="34" charset="0"/>
              </a:rPr>
              <a:t>who </a:t>
            </a:r>
            <a:r>
              <a:rPr lang="en-US" altLang="zh-CN" sz="3200" dirty="0" smtClean="0">
                <a:latin typeface="Calibri" panose="020F0502020204030204" pitchFamily="34" charset="0"/>
              </a:rPr>
              <a:t>loves design/making things.</a:t>
            </a:r>
            <a:endParaRPr lang="en-US" altLang="zh-CN" sz="3200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sz="3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3200" b="1" dirty="0" smtClean="0">
                <a:latin typeface="Calibri" panose="020F0502020204030204" pitchFamily="34" charset="0"/>
              </a:rPr>
              <a:t>You can work at XinFab, using the tools and machines </a:t>
            </a:r>
            <a:r>
              <a:rPr lang="en-US" altLang="zh-CN" sz="3200" b="1" u="sng" dirty="0" smtClean="0">
                <a:latin typeface="Calibri" panose="020F0502020204030204" pitchFamily="34" charset="0"/>
              </a:rPr>
              <a:t>freely</a:t>
            </a:r>
            <a:r>
              <a:rPr lang="en-US" altLang="zh-CN" sz="3200" b="1" dirty="0" smtClean="0">
                <a:latin typeface="Calibri" panose="020F050202020403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 smtClean="0">
                <a:latin typeface="Calibri" panose="020F0502020204030204" pitchFamily="34" charset="0"/>
              </a:rPr>
              <a:t>But you will spend 20% time to contribute to this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 smtClean="0">
                <a:latin typeface="Calibri" panose="020F0502020204030204" pitchFamily="34" charset="0"/>
              </a:rPr>
              <a:t>Or organize workshops at least once a month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32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3200" b="1" dirty="0" smtClean="0">
                <a:latin typeface="Calibri" panose="020F0502020204030204" pitchFamily="34" charset="0"/>
              </a:rPr>
              <a:t>We will showcase your works at XinFab and promote you.</a:t>
            </a:r>
          </a:p>
          <a:p>
            <a:pPr marL="0" indent="0">
              <a:buNone/>
            </a:pPr>
            <a:endParaRPr lang="en-US" altLang="zh-CN" sz="3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sz="360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159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Creating an Environment for Designers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1517630" cy="492950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CN" sz="3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sz="3600" dirty="0" smtClean="0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94" y="1485852"/>
            <a:ext cx="3600000" cy="50896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16527" y="1690688"/>
            <a:ext cx="58162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latin typeface="Calibri" panose="020F0502020204030204" pitchFamily="34" charset="0"/>
              </a:rPr>
              <a:t>Danny Kuo</a:t>
            </a:r>
            <a:r>
              <a:rPr lang="en-US" altLang="zh-CN" sz="4400" b="1" dirty="0">
                <a:latin typeface="Calibri" panose="020F0502020204030204" pitchFamily="34" charset="0"/>
              </a:rPr>
              <a:t> </a:t>
            </a:r>
            <a:endParaRPr lang="en-US" altLang="zh-CN" sz="4400" b="1" dirty="0" smtClean="0">
              <a:latin typeface="Calibri" panose="020F0502020204030204" pitchFamily="34" charset="0"/>
            </a:endParaRPr>
          </a:p>
          <a:p>
            <a:pPr algn="ctr"/>
            <a:r>
              <a:rPr lang="en-US" altLang="zh-CN" sz="3600" dirty="0" smtClean="0">
                <a:latin typeface="Calibri" panose="020F0502020204030204" pitchFamily="34" charset="0"/>
              </a:rPr>
              <a:t>(The Netherlands)</a:t>
            </a:r>
          </a:p>
          <a:p>
            <a:pPr algn="ctr"/>
            <a:r>
              <a:rPr lang="en-US" altLang="zh-CN" sz="3600" dirty="0" smtClean="0">
                <a:latin typeface="Calibri" panose="020F0502020204030204" pitchFamily="34" charset="0"/>
              </a:rPr>
              <a:t>Product/Interior Designer</a:t>
            </a:r>
          </a:p>
          <a:p>
            <a:pPr algn="ctr"/>
            <a:endParaRPr lang="en-US" altLang="zh-CN" sz="3600" b="1" dirty="0" smtClean="0">
              <a:latin typeface="Calibri" panose="020F0502020204030204" pitchFamily="34" charset="0"/>
            </a:endParaRPr>
          </a:p>
          <a:p>
            <a:pPr algn="ctr"/>
            <a:endParaRPr lang="en-US" altLang="zh-CN" sz="3600" b="1" dirty="0" smtClean="0">
              <a:latin typeface="Calibri" panose="020F0502020204030204" pitchFamily="34" charset="0"/>
            </a:endParaRPr>
          </a:p>
          <a:p>
            <a:pPr algn="ctr"/>
            <a:endParaRPr lang="zh-CN" altLang="en-US" sz="3600" b="1" dirty="0">
              <a:latin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10425" y="3707520"/>
            <a:ext cx="541703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US" altLang="zh-CN" sz="3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The </a:t>
            </a:r>
            <a:r>
              <a:rPr lang="en-US" altLang="zh-CN" sz="3600" dirty="0">
                <a:solidFill>
                  <a:prstClr val="black"/>
                </a:solidFill>
                <a:latin typeface="Calibri" panose="020F0502020204030204" pitchFamily="34" charset="0"/>
              </a:rPr>
              <a:t>First </a:t>
            </a:r>
            <a:r>
              <a:rPr lang="en-US" altLang="zh-CN" sz="3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Resident in XinFab</a:t>
            </a:r>
            <a:endParaRPr lang="en-US" altLang="zh-CN" sz="36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15788" y="4537704"/>
            <a:ext cx="54170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Calibri" panose="020F0502020204030204" pitchFamily="34" charset="0"/>
              </a:rPr>
              <a:t>He created the new interior to help organize the space better.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Calibri" panose="020F0502020204030204" pitchFamily="34" charset="0"/>
              </a:rPr>
              <a:t>And works at XinFab at a daily basis to help people who love design and need to use this space.</a:t>
            </a:r>
            <a:endParaRPr lang="zh-CN" altLang="en-US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50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  <p:bldP spid="6" grpId="0" animBg="1"/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is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18722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Calibri" panose="020F0502020204030204" pitchFamily="34" charset="0"/>
              </a:rPr>
              <a:t>A fablab </a:t>
            </a:r>
            <a:r>
              <a:rPr lang="en-US" altLang="zh-CN" sz="3600" dirty="0">
                <a:latin typeface="Calibri" panose="020F0502020204030204" pitchFamily="34" charset="0"/>
              </a:rPr>
              <a:t>located in the heart of </a:t>
            </a:r>
            <a:r>
              <a:rPr lang="en-US" altLang="zh-CN" sz="3600" dirty="0" smtClean="0">
                <a:latin typeface="Calibri" panose="020F0502020204030204" pitchFamily="34" charset="0"/>
              </a:rPr>
              <a:t>Shanghai</a:t>
            </a:r>
            <a:r>
              <a:rPr lang="en-US" altLang="zh-CN" sz="3600" dirty="0">
                <a:latin typeface="Calibri" panose="020F0502020204030204" pitchFamily="34" charset="0"/>
              </a:rPr>
              <a:t>.</a:t>
            </a:r>
            <a:r>
              <a:rPr lang="en-US" altLang="zh-CN" sz="3600" dirty="0" smtClean="0">
                <a:latin typeface="Calibri" panose="020F0502020204030204" pitchFamily="34" charset="0"/>
              </a:rPr>
              <a:t/>
            </a:r>
            <a:br>
              <a:rPr lang="en-US" altLang="zh-CN" sz="3600" dirty="0" smtClean="0">
                <a:latin typeface="Calibri" panose="020F0502020204030204" pitchFamily="34" charset="0"/>
              </a:rPr>
            </a:br>
            <a:endParaRPr lang="en-US" altLang="zh-CN" sz="3600" dirty="0" smtClean="0">
              <a:latin typeface="Calibri" panose="020F0502020204030204" pitchFamily="34" charset="0"/>
            </a:endParaRPr>
          </a:p>
          <a:p>
            <a:r>
              <a:rPr lang="en-US" altLang="zh-CN" sz="3600" dirty="0" smtClean="0">
                <a:latin typeface="Calibri" panose="020F0502020204030204" pitchFamily="34" charset="0"/>
              </a:rPr>
              <a:t>A non </a:t>
            </a:r>
            <a:r>
              <a:rPr lang="en-US" altLang="zh-CN" sz="3600" dirty="0">
                <a:latin typeface="Calibri" panose="020F0502020204030204" pitchFamily="34" charset="0"/>
              </a:rPr>
              <a:t>profit organization that </a:t>
            </a:r>
            <a:br>
              <a:rPr lang="en-US" altLang="zh-CN" sz="3600" dirty="0">
                <a:latin typeface="Calibri" panose="020F0502020204030204" pitchFamily="34" charset="0"/>
              </a:rPr>
            </a:br>
            <a:r>
              <a:rPr lang="en-US" altLang="zh-CN" sz="3600" dirty="0" smtClean="0">
                <a:latin typeface="Calibri" panose="020F0502020204030204" pitchFamily="34" charset="0"/>
              </a:rPr>
              <a:t>supports </a:t>
            </a:r>
            <a:r>
              <a:rPr lang="en-US" altLang="zh-CN" sz="3600" dirty="0">
                <a:latin typeface="Calibri" panose="020F0502020204030204" pitchFamily="34" charset="0"/>
              </a:rPr>
              <a:t>and encourages everyone to create things</a:t>
            </a:r>
            <a:r>
              <a:rPr lang="en-US" altLang="zh-CN" sz="3600" dirty="0" smtClean="0">
                <a:latin typeface="Calibri" panose="020F0502020204030204" pitchFamily="34" charset="0"/>
              </a:rPr>
              <a:t>.</a:t>
            </a:r>
          </a:p>
          <a:p>
            <a:endParaRPr lang="en-US" altLang="zh-CN" sz="3600" dirty="0">
              <a:latin typeface="Calibri" panose="020F0502020204030204" pitchFamily="34" charset="0"/>
            </a:endParaRPr>
          </a:p>
          <a:p>
            <a:r>
              <a:rPr lang="en-US" altLang="zh-CN" sz="3600" dirty="0">
                <a:latin typeface="Calibri" panose="020F0502020204030204" pitchFamily="34" charset="0"/>
              </a:rPr>
              <a:t>A technical prototyping platform offers </a:t>
            </a:r>
            <a:r>
              <a:rPr lang="en-US" altLang="zh-CN" sz="3600" dirty="0" smtClean="0">
                <a:latin typeface="Calibri" panose="020F0502020204030204" pitchFamily="34" charset="0"/>
              </a:rPr>
              <a:t>hackers, makers, creatives and designers </a:t>
            </a:r>
            <a:r>
              <a:rPr lang="en-US" altLang="zh-CN" sz="3600" dirty="0">
                <a:latin typeface="Calibri" panose="020F0502020204030204" pitchFamily="34" charset="0"/>
              </a:rPr>
              <a:t>the space and tools to </a:t>
            </a:r>
            <a:r>
              <a:rPr lang="en-US" altLang="zh-CN" sz="3600" b="1" dirty="0">
                <a:latin typeface="Calibri" panose="020F0502020204030204" pitchFamily="34" charset="0"/>
              </a:rPr>
              <a:t>digitally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fabricate</a:t>
            </a:r>
            <a:r>
              <a:rPr lang="en-US" altLang="zh-CN" sz="3600" dirty="0" smtClean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objects, </a:t>
            </a:r>
            <a:r>
              <a:rPr lang="en-US" altLang="zh-CN" sz="3600" u="sng" dirty="0">
                <a:latin typeface="Calibri" panose="020F0502020204030204" pitchFamily="34" charset="0"/>
              </a:rPr>
              <a:t>from furniture to jewelry, robots to food</a:t>
            </a:r>
            <a:r>
              <a:rPr lang="en-US" altLang="zh-CN" sz="3600" dirty="0">
                <a:latin typeface="Calibri" panose="020F0502020204030204" pitchFamily="34" charset="0"/>
              </a:rPr>
              <a:t>.</a:t>
            </a:r>
            <a:endParaRPr lang="zh-CN" altLang="en-US" sz="4400" dirty="0">
              <a:latin typeface="Calibri" panose="020F0502020204030204" pitchFamily="34" charset="0"/>
            </a:endParaRPr>
          </a:p>
          <a:p>
            <a:endParaRPr lang="zh-CN" altLang="en-US" sz="3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00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Products of Danny, </a:t>
            </a:r>
            <a:r>
              <a:rPr lang="en-US" altLang="zh-CN" sz="4800" dirty="0" err="1" smtClean="0">
                <a:latin typeface="Calibri" panose="020F0502020204030204" pitchFamily="34" charset="0"/>
              </a:rPr>
              <a:t>XinFab’s</a:t>
            </a:r>
            <a:r>
              <a:rPr lang="en-US" altLang="zh-CN" sz="4800" dirty="0" smtClean="0">
                <a:latin typeface="Calibri" panose="020F0502020204030204" pitchFamily="34" charset="0"/>
              </a:rPr>
              <a:t> Resident Designer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253" y="1543756"/>
            <a:ext cx="3246552" cy="43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27" y="1543756"/>
            <a:ext cx="3246552" cy="432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580" y="1543756"/>
            <a:ext cx="3233460" cy="432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309494" y="5863756"/>
            <a:ext cx="741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Calibri" panose="020F0502020204030204" pitchFamily="34" charset="0"/>
              </a:rPr>
              <a:t>Liberty Lamp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291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Products of Danny, </a:t>
            </a:r>
            <a:r>
              <a:rPr lang="en-US" altLang="zh-CN" sz="4800" dirty="0" err="1" smtClean="0">
                <a:latin typeface="Calibri" panose="020F0502020204030204" pitchFamily="34" charset="0"/>
              </a:rPr>
              <a:t>XinFab’s</a:t>
            </a:r>
            <a:r>
              <a:rPr lang="en-US" altLang="zh-CN" sz="4800" dirty="0" smtClean="0">
                <a:latin typeface="Calibri" panose="020F0502020204030204" pitchFamily="34" charset="0"/>
              </a:rPr>
              <a:t> Resident Designer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920" y="3934461"/>
            <a:ext cx="3225600" cy="252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3934461"/>
            <a:ext cx="3225600" cy="25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20" y="3934461"/>
            <a:ext cx="3225600" cy="25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20" y="1414461"/>
            <a:ext cx="3225600" cy="25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920" y="1414461"/>
            <a:ext cx="3225600" cy="252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1414461"/>
            <a:ext cx="3225600" cy="2520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240680" y="3334296"/>
            <a:ext cx="1737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Calibri" panose="020F0502020204030204" pitchFamily="34" charset="0"/>
              </a:rPr>
              <a:t>Double</a:t>
            </a:r>
          </a:p>
          <a:p>
            <a:r>
              <a:rPr lang="en-US" altLang="zh-CN" sz="3600" dirty="0" smtClean="0">
                <a:latin typeface="Calibri" panose="020F0502020204030204" pitchFamily="34" charset="0"/>
              </a:rPr>
              <a:t>Table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60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Products of Danny, </a:t>
            </a:r>
            <a:r>
              <a:rPr lang="en-US" altLang="zh-CN" sz="4800" dirty="0" err="1" smtClean="0">
                <a:latin typeface="Calibri" panose="020F0502020204030204" pitchFamily="34" charset="0"/>
              </a:rPr>
              <a:t>XinFab’s</a:t>
            </a:r>
            <a:r>
              <a:rPr lang="en-US" altLang="zh-CN" sz="4800" dirty="0" smtClean="0">
                <a:latin typeface="Calibri" panose="020F0502020204030204" pitchFamily="34" charset="0"/>
              </a:rPr>
              <a:t> Resident Designer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1517630" cy="492950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CN" sz="3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sz="3600" dirty="0" smtClean="0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52" y="1825624"/>
            <a:ext cx="3517091" cy="46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395" y="1825624"/>
            <a:ext cx="3517091" cy="468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789670" y="1649550"/>
            <a:ext cx="2834640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Calibri" panose="020F0502020204030204" pitchFamily="34" charset="0"/>
              </a:rPr>
              <a:t>Bamboo Pyramid</a:t>
            </a:r>
          </a:p>
          <a:p>
            <a:endParaRPr lang="en-US" altLang="zh-CN" sz="2000" dirty="0">
              <a:latin typeface="Calibri" panose="020F0502020204030204" pitchFamily="34" charset="0"/>
            </a:endParaRPr>
          </a:p>
          <a:p>
            <a:r>
              <a:rPr lang="en-US" altLang="zh-CN" sz="2100" dirty="0">
                <a:latin typeface="Calibri" panose="020F0502020204030204" pitchFamily="34" charset="0"/>
              </a:rPr>
              <a:t>In collaboration with </a:t>
            </a:r>
            <a:r>
              <a:rPr lang="en-US" altLang="zh-CN" sz="2100" dirty="0" err="1" smtClean="0">
                <a:latin typeface="Calibri" panose="020F0502020204030204" pitchFamily="34" charset="0"/>
              </a:rPr>
              <a:t>Matzform</a:t>
            </a:r>
            <a:r>
              <a:rPr lang="en-US" altLang="zh-CN" sz="2100" dirty="0" smtClean="0">
                <a:latin typeface="Calibri" panose="020F0502020204030204" pitchFamily="34" charset="0"/>
              </a:rPr>
              <a:t> / HHD </a:t>
            </a:r>
            <a:r>
              <a:rPr lang="en-US" altLang="zh-CN" sz="2100" dirty="0">
                <a:latin typeface="Calibri" panose="020F0502020204030204" pitchFamily="34" charset="0"/>
              </a:rPr>
              <a:t>in Shanghai we have designed the Bamboo Pyramid. It's an object which will showcase the qualities of bamboo, as sheet material as well as a plant. The Bamboo Pyramid will be exhibited in several different places in Denmark.</a:t>
            </a:r>
            <a:endParaRPr lang="zh-CN" altLang="en-US" sz="21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049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Products of Danny, </a:t>
            </a:r>
            <a:r>
              <a:rPr lang="en-US" altLang="zh-CN" sz="4800" dirty="0" err="1" smtClean="0">
                <a:latin typeface="Calibri" panose="020F0502020204030204" pitchFamily="34" charset="0"/>
              </a:rPr>
              <a:t>XinFab’s</a:t>
            </a:r>
            <a:r>
              <a:rPr lang="en-US" altLang="zh-CN" sz="4800" dirty="0" smtClean="0">
                <a:latin typeface="Calibri" panose="020F0502020204030204" pitchFamily="34" charset="0"/>
              </a:rPr>
              <a:t> Resident Designer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1517630" cy="492950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CN" sz="3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sz="3600" dirty="0" smtClean="0">
              <a:latin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8200" y="1553086"/>
            <a:ext cx="276225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Calibri" panose="020F0502020204030204" pitchFamily="34" charset="0"/>
              </a:rPr>
              <a:t>Staircase</a:t>
            </a:r>
          </a:p>
          <a:p>
            <a:pPr algn="ctr"/>
            <a:endParaRPr lang="en-US" altLang="zh-CN" sz="2800" dirty="0">
              <a:latin typeface="Calibri" panose="020F0502020204030204" pitchFamily="34" charset="0"/>
            </a:endParaRPr>
          </a:p>
          <a:p>
            <a:r>
              <a:rPr lang="en-US" altLang="zh-CN" sz="2800" dirty="0" smtClean="0">
                <a:latin typeface="Calibri" panose="020F0502020204030204" pitchFamily="34" charset="0"/>
              </a:rPr>
              <a:t>The shelving unit is 2.6 meters high and the top shelves are accessible by using the bottom shelves as steps for accessing the higher shelves.</a:t>
            </a:r>
            <a:endParaRPr lang="zh-CN" altLang="en-US" sz="2800" dirty="0">
              <a:latin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40" y="1690688"/>
            <a:ext cx="3510000" cy="46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280" y="1690688"/>
            <a:ext cx="351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6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Danny created new interior for XinFab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Interior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Change </a:t>
            </a:r>
            <a:r>
              <a:rPr lang="en-US" altLang="zh-CN" sz="3600" b="1" dirty="0">
                <a:latin typeface="Calibri" panose="020F0502020204030204" pitchFamily="34" charset="0"/>
              </a:rPr>
              <a:t>/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Pipe Shelving</a:t>
            </a:r>
            <a:endParaRPr lang="en-US" altLang="zh-CN" sz="3600" b="1" dirty="0">
              <a:latin typeface="Calibri" panose="020F05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96" y="2521818"/>
            <a:ext cx="5280000" cy="39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92" y="2521818"/>
            <a:ext cx="528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89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Calibri" panose="020F0502020204030204" pitchFamily="34" charset="0"/>
              </a:rPr>
              <a:t>Danny created new interior for XinFab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</a:rPr>
              <a:t>Interior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Change </a:t>
            </a:r>
            <a:r>
              <a:rPr lang="en-US" altLang="zh-CN" sz="3600" b="1" dirty="0">
                <a:latin typeface="Calibri" panose="020F0502020204030204" pitchFamily="34" charset="0"/>
              </a:rPr>
              <a:t>/ </a:t>
            </a:r>
            <a:r>
              <a:rPr lang="en-US" altLang="zh-CN" sz="3600" b="1" dirty="0" smtClean="0">
                <a:latin typeface="Calibri" panose="020F0502020204030204" pitchFamily="34" charset="0"/>
              </a:rPr>
              <a:t>Pipe Shelving</a:t>
            </a:r>
            <a:endParaRPr lang="en-US" altLang="zh-CN" sz="3600" b="1" dirty="0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48" y="2516005"/>
            <a:ext cx="5280000" cy="39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74" y="2516005"/>
            <a:ext cx="297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89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7228" y="1720840"/>
            <a:ext cx="108375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latin typeface="Calibri" panose="020F0502020204030204" pitchFamily="34" charset="0"/>
              </a:rPr>
              <a:t>He can make quick prototype of his work here,</a:t>
            </a:r>
          </a:p>
          <a:p>
            <a:pPr algn="ctr"/>
            <a:r>
              <a:rPr lang="en-US" altLang="zh-CN" sz="7200" b="1" dirty="0" smtClean="0">
                <a:latin typeface="Calibri" panose="020F0502020204030204" pitchFamily="34" charset="0"/>
              </a:rPr>
              <a:t>Based on digital fabrication.</a:t>
            </a:r>
            <a:endParaRPr lang="zh-CN" altLang="en-US" sz="72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54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A small model for his client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01" y="1931670"/>
            <a:ext cx="2970000" cy="39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1670"/>
            <a:ext cx="2970000" cy="39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0" r="-12520"/>
          <a:stretch/>
        </p:blipFill>
        <p:spPr>
          <a:xfrm>
            <a:off x="6842602" y="1931670"/>
            <a:ext cx="528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90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7228" y="2828836"/>
            <a:ext cx="10837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latin typeface="Calibri" panose="020F0502020204030204" pitchFamily="34" charset="0"/>
              </a:rPr>
              <a:t>Also he shares knowledge</a:t>
            </a:r>
            <a:endParaRPr lang="zh-CN" altLang="en-US" sz="72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872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Design at XinFab - Sketch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880" y="1690688"/>
            <a:ext cx="624423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8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Who found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480000" cy="432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09510" y="1742418"/>
            <a:ext cx="468249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Calibri" panose="020F0502020204030204" pitchFamily="34" charset="0"/>
              </a:rPr>
              <a:t>Lucio</a:t>
            </a:r>
          </a:p>
          <a:p>
            <a:endParaRPr lang="en-US" altLang="zh-CN" sz="3600" dirty="0"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Moved </a:t>
            </a:r>
            <a:r>
              <a:rPr lang="en-US" altLang="zh-CN" sz="2800" dirty="0">
                <a:solidFill>
                  <a:srgbClr val="000000"/>
                </a:solidFill>
                <a:latin typeface="Verdana" panose="020B0604030504040204" pitchFamily="34" charset="0"/>
              </a:rPr>
              <a:t>from Brazil to Shanghai 4 years </a:t>
            </a:r>
            <a:r>
              <a:rPr lang="en-US" altLang="zh-CN" sz="28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ago.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The founder and soul </a:t>
            </a:r>
            <a:r>
              <a:rPr lang="en-US" altLang="zh-CN" sz="2800" dirty="0">
                <a:solidFill>
                  <a:srgbClr val="000000"/>
                </a:solidFill>
                <a:latin typeface="Verdana" panose="020B0604030504040204" pitchFamily="34" charset="0"/>
              </a:rPr>
              <a:t>of </a:t>
            </a:r>
            <a:r>
              <a:rPr lang="en-US" altLang="zh-CN" sz="28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Xinfab.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Also an </a:t>
            </a:r>
            <a:r>
              <a:rPr lang="en-US" altLang="zh-CN" sz="2800" dirty="0" err="1" smtClean="0">
                <a:solidFill>
                  <a:srgbClr val="000000"/>
                </a:solidFill>
                <a:latin typeface="Verdana" panose="020B0604030504040204" pitchFamily="34" charset="0"/>
              </a:rPr>
              <a:t>allround</a:t>
            </a:r>
            <a:r>
              <a:rPr lang="en-US" altLang="zh-CN" sz="28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Verdana" panose="020B0604030504040204" pitchFamily="34" charset="0"/>
              </a:rPr>
              <a:t>maker, but </a:t>
            </a:r>
            <a:r>
              <a:rPr lang="en-US" altLang="zh-CN" sz="2800" dirty="0" err="1">
                <a:solidFill>
                  <a:srgbClr val="000000"/>
                </a:solidFill>
                <a:latin typeface="Verdana" panose="020B0604030504040204" pitchFamily="34" charset="0"/>
              </a:rPr>
              <a:t>specialised</a:t>
            </a:r>
            <a:r>
              <a:rPr lang="en-US" altLang="zh-CN" sz="2800" dirty="0">
                <a:solidFill>
                  <a:srgbClr val="000000"/>
                </a:solidFill>
                <a:latin typeface="Verdana" panose="020B0604030504040204" pitchFamily="34" charset="0"/>
              </a:rPr>
              <a:t> in 3d </a:t>
            </a:r>
            <a:r>
              <a:rPr lang="en-US" altLang="zh-CN" sz="28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printers.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34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Design at XinFab - Sketch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98" y="1690688"/>
            <a:ext cx="623860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52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Design at XinFab - Sketch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759" y="1690688"/>
            <a:ext cx="623848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80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Design at XinFab - Sketch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28" y="1690688"/>
            <a:ext cx="3511530" cy="468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22" y="1690688"/>
            <a:ext cx="3510776" cy="46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690688"/>
            <a:ext cx="350769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62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Design at XinFab - Sketch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41" y="1690688"/>
            <a:ext cx="688551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44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" t="6948" r="11051" b="4588"/>
          <a:stretch/>
        </p:blipFill>
        <p:spPr>
          <a:xfrm>
            <a:off x="7730271" y="2444054"/>
            <a:ext cx="4320000" cy="30292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Design at XinFab – Build 3D Model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7" t="3130" r="29738" b="-51"/>
          <a:stretch/>
        </p:blipFill>
        <p:spPr>
          <a:xfrm>
            <a:off x="4644555" y="1798688"/>
            <a:ext cx="3085716" cy="43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8" t="17283" r="25297" b="5787"/>
          <a:stretch/>
        </p:blipFill>
        <p:spPr>
          <a:xfrm>
            <a:off x="567915" y="2338688"/>
            <a:ext cx="39852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2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Design at XinFab – Print 3D Model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40" y="1451610"/>
            <a:ext cx="3600000" cy="27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40" y="1451610"/>
            <a:ext cx="3600000" cy="27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40" y="3901102"/>
            <a:ext cx="3600000" cy="27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40" y="3901102"/>
            <a:ext cx="36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80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Design at XinFab – Lasercut 3D Model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00" y="1690688"/>
            <a:ext cx="6120000" cy="458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7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Design at XinFab – In Progress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000" y="1690688"/>
            <a:ext cx="624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Design at XinFab – In Progress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6438"/>
            <a:ext cx="5280000" cy="39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200" y="1960406"/>
            <a:ext cx="528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51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Design at XinFab – High Finishing from Factory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099741" cy="46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17" y="1690688"/>
            <a:ext cx="706588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85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Who found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00" y="1458908"/>
            <a:ext cx="756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05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Design at XinFab – High Finishing from Factory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76" y="1953578"/>
            <a:ext cx="5435294" cy="36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570" y="1953578"/>
            <a:ext cx="543529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33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Design at XinFab – High Finishing from Factory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764" y="2193608"/>
            <a:ext cx="5435294" cy="36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" y="2193608"/>
            <a:ext cx="543529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2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Design at XinFab – High Finishing from Factory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" y="2170748"/>
            <a:ext cx="5400000" cy="35766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10" y="2170748"/>
            <a:ext cx="5400000" cy="35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53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7227" y="2274838"/>
            <a:ext cx="108375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Wait, </a:t>
            </a:r>
            <a:r>
              <a:rPr kumimoji="0" lang="en-US" altLang="zh-CN" sz="7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Yuruky</a:t>
            </a:r>
            <a:r>
              <a:rPr kumimoji="0" lang="en-US" altLang="zh-CN" sz="7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 needs </a:t>
            </a:r>
            <a:r>
              <a:rPr kumimoji="0" lang="en-US" altLang="zh-CN" sz="7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a table to put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his </a:t>
            </a:r>
            <a:r>
              <a:rPr kumimoji="0" lang="en-US" altLang="zh-CN" sz="7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iPad and </a:t>
            </a:r>
            <a:r>
              <a:rPr kumimoji="0" lang="en-US" altLang="zh-CN" sz="7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iPhone in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5713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err="1" smtClean="0">
                <a:latin typeface="Calibri" panose="020F0502020204030204" pitchFamily="34" charset="0"/>
              </a:rPr>
              <a:t>Yuruky’s</a:t>
            </a:r>
            <a:r>
              <a:rPr lang="en-US" altLang="zh-CN" sz="4800" dirty="0" smtClean="0">
                <a:latin typeface="Calibri" panose="020F0502020204030204" pitchFamily="34" charset="0"/>
              </a:rPr>
              <a:t> </a:t>
            </a:r>
            <a:r>
              <a:rPr lang="en-US" altLang="zh-CN" sz="4800" dirty="0" err="1" smtClean="0">
                <a:latin typeface="Calibri" panose="020F0502020204030204" pitchFamily="34" charset="0"/>
              </a:rPr>
              <a:t>Biang</a:t>
            </a:r>
            <a:r>
              <a:rPr lang="en-US" altLang="zh-CN" sz="4800" dirty="0" smtClean="0">
                <a:latin typeface="Calibri" panose="020F0502020204030204" pitchFamily="34" charset="0"/>
              </a:rPr>
              <a:t> </a:t>
            </a:r>
            <a:r>
              <a:rPr lang="en-US" altLang="zh-CN" sz="4800" dirty="0" err="1" smtClean="0">
                <a:latin typeface="Calibri" panose="020F0502020204030204" pitchFamily="34" charset="0"/>
              </a:rPr>
              <a:t>Biang</a:t>
            </a:r>
            <a:r>
              <a:rPr lang="en-US" altLang="zh-CN" sz="4800" dirty="0" smtClean="0">
                <a:latin typeface="Calibri" panose="020F0502020204030204" pitchFamily="34" charset="0"/>
              </a:rPr>
              <a:t> Table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000" y="1690688"/>
            <a:ext cx="624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96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err="1" smtClean="0">
                <a:latin typeface="Calibri" panose="020F0502020204030204" pitchFamily="34" charset="0"/>
              </a:rPr>
              <a:t>Yuruky’s</a:t>
            </a:r>
            <a:r>
              <a:rPr lang="en-US" altLang="zh-CN" sz="4800" dirty="0" smtClean="0">
                <a:latin typeface="Calibri" panose="020F0502020204030204" pitchFamily="34" charset="0"/>
              </a:rPr>
              <a:t> </a:t>
            </a:r>
            <a:r>
              <a:rPr lang="en-US" altLang="zh-CN" sz="4800" dirty="0" err="1" smtClean="0">
                <a:latin typeface="Calibri" panose="020F0502020204030204" pitchFamily="34" charset="0"/>
              </a:rPr>
              <a:t>Biang</a:t>
            </a:r>
            <a:r>
              <a:rPr lang="en-US" altLang="zh-CN" sz="4800" dirty="0" smtClean="0">
                <a:latin typeface="Calibri" panose="020F0502020204030204" pitchFamily="34" charset="0"/>
              </a:rPr>
              <a:t> </a:t>
            </a:r>
            <a:r>
              <a:rPr lang="en-US" altLang="zh-CN" sz="4800" dirty="0" err="1" smtClean="0">
                <a:latin typeface="Calibri" panose="020F0502020204030204" pitchFamily="34" charset="0"/>
              </a:rPr>
              <a:t>Biang</a:t>
            </a:r>
            <a:r>
              <a:rPr lang="en-US" altLang="zh-CN" sz="4800" dirty="0" smtClean="0">
                <a:latin typeface="Calibri" panose="020F0502020204030204" pitchFamily="34" charset="0"/>
              </a:rPr>
              <a:t> Table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000" y="1690688"/>
            <a:ext cx="624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09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err="1" smtClean="0">
                <a:latin typeface="Calibri" panose="020F0502020204030204" pitchFamily="34" charset="0"/>
              </a:rPr>
              <a:t>Yuruky’s</a:t>
            </a:r>
            <a:r>
              <a:rPr lang="en-US" altLang="zh-CN" sz="4800" dirty="0" smtClean="0">
                <a:latin typeface="Calibri" panose="020F0502020204030204" pitchFamily="34" charset="0"/>
              </a:rPr>
              <a:t> </a:t>
            </a:r>
            <a:r>
              <a:rPr lang="en-US" altLang="zh-CN" sz="4800" dirty="0" err="1" smtClean="0">
                <a:latin typeface="Calibri" panose="020F0502020204030204" pitchFamily="34" charset="0"/>
              </a:rPr>
              <a:t>Biang</a:t>
            </a:r>
            <a:r>
              <a:rPr lang="en-US" altLang="zh-CN" sz="4800" dirty="0" smtClean="0">
                <a:latin typeface="Calibri" panose="020F0502020204030204" pitchFamily="34" charset="0"/>
              </a:rPr>
              <a:t> </a:t>
            </a:r>
            <a:r>
              <a:rPr lang="en-US" altLang="zh-CN" sz="4800" dirty="0" err="1" smtClean="0">
                <a:latin typeface="Calibri" panose="020F0502020204030204" pitchFamily="34" charset="0"/>
              </a:rPr>
              <a:t>Biang</a:t>
            </a:r>
            <a:r>
              <a:rPr lang="en-US" altLang="zh-CN" sz="4800" dirty="0" smtClean="0">
                <a:latin typeface="Calibri" panose="020F0502020204030204" pitchFamily="34" charset="0"/>
              </a:rPr>
              <a:t> Table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000" y="1690688"/>
            <a:ext cx="624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8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err="1" smtClean="0">
                <a:latin typeface="Calibri" panose="020F0502020204030204" pitchFamily="34" charset="0"/>
              </a:rPr>
              <a:t>Yuruky’s</a:t>
            </a:r>
            <a:r>
              <a:rPr lang="en-US" altLang="zh-CN" sz="4800" dirty="0" smtClean="0">
                <a:latin typeface="Calibri" panose="020F0502020204030204" pitchFamily="34" charset="0"/>
              </a:rPr>
              <a:t> </a:t>
            </a:r>
            <a:r>
              <a:rPr lang="en-US" altLang="zh-CN" sz="4800" dirty="0" err="1" smtClean="0">
                <a:latin typeface="Calibri" panose="020F0502020204030204" pitchFamily="34" charset="0"/>
              </a:rPr>
              <a:t>Biang</a:t>
            </a:r>
            <a:r>
              <a:rPr lang="en-US" altLang="zh-CN" sz="4800" dirty="0" smtClean="0">
                <a:latin typeface="Calibri" panose="020F0502020204030204" pitchFamily="34" charset="0"/>
              </a:rPr>
              <a:t> </a:t>
            </a:r>
            <a:r>
              <a:rPr lang="en-US" altLang="zh-CN" sz="4800" dirty="0" err="1" smtClean="0">
                <a:latin typeface="Calibri" panose="020F0502020204030204" pitchFamily="34" charset="0"/>
              </a:rPr>
              <a:t>Biang</a:t>
            </a:r>
            <a:r>
              <a:rPr lang="en-US" altLang="zh-CN" sz="4800" dirty="0" smtClean="0">
                <a:latin typeface="Calibri" panose="020F0502020204030204" pitchFamily="34" charset="0"/>
              </a:rPr>
              <a:t> Table – Cat Castle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00" y="1512269"/>
            <a:ext cx="67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56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err="1" smtClean="0">
                <a:latin typeface="Calibri" panose="020F0502020204030204" pitchFamily="34" charset="0"/>
              </a:rPr>
              <a:t>Yuruky’s</a:t>
            </a:r>
            <a:r>
              <a:rPr lang="en-US" altLang="zh-CN" sz="4800" dirty="0" smtClean="0">
                <a:latin typeface="Calibri" panose="020F0502020204030204" pitchFamily="34" charset="0"/>
              </a:rPr>
              <a:t> </a:t>
            </a:r>
            <a:r>
              <a:rPr lang="en-US" altLang="zh-CN" sz="4800" dirty="0" err="1" smtClean="0">
                <a:latin typeface="Calibri" panose="020F0502020204030204" pitchFamily="34" charset="0"/>
              </a:rPr>
              <a:t>Biang</a:t>
            </a:r>
            <a:r>
              <a:rPr lang="en-US" altLang="zh-CN" sz="4800" dirty="0" smtClean="0">
                <a:latin typeface="Calibri" panose="020F0502020204030204" pitchFamily="34" charset="0"/>
              </a:rPr>
              <a:t> </a:t>
            </a:r>
            <a:r>
              <a:rPr lang="en-US" altLang="zh-CN" sz="4800" dirty="0" err="1" smtClean="0">
                <a:latin typeface="Calibri" panose="020F0502020204030204" pitchFamily="34" charset="0"/>
              </a:rPr>
              <a:t>Biang</a:t>
            </a:r>
            <a:r>
              <a:rPr lang="en-US" altLang="zh-CN" sz="4800" dirty="0" smtClean="0">
                <a:latin typeface="Calibri" panose="020F0502020204030204" pitchFamily="34" charset="0"/>
              </a:rPr>
              <a:t> Table – Cat Castle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240000" cy="43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1690688"/>
            <a:ext cx="3240000" cy="43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00" y="1690688"/>
            <a:ext cx="324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2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44624" y="0"/>
            <a:ext cx="946145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Design</a:t>
            </a:r>
          </a:p>
          <a:p>
            <a:pPr marL="1143000" marR="0" lvl="0" indent="-11430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sz="7200" b="1" dirty="0" smtClean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Make a Plan</a:t>
            </a:r>
          </a:p>
          <a:p>
            <a:pPr marL="1143000" marR="0" lvl="0" indent="-11430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Do It </a:t>
            </a:r>
            <a:br>
              <a:rPr kumimoji="0" lang="en-US" altLang="zh-CN" sz="7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</a:br>
            <a:r>
              <a:rPr kumimoji="0" lang="en-US" altLang="zh-CN" sz="7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In a Professional</a:t>
            </a:r>
            <a:r>
              <a:rPr kumimoji="0" lang="en-US" altLang="zh-CN" sz="72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 Way</a:t>
            </a:r>
          </a:p>
          <a:p>
            <a:pPr marL="1143000" marR="0" lvl="0" indent="-11430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sz="7200" b="1" baseline="0" dirty="0" smtClean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Re-Design</a:t>
            </a:r>
            <a:endParaRPr kumimoji="0" lang="en-US" altLang="zh-CN" sz="7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3118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Who found XinFab?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00" y="1458000"/>
            <a:ext cx="756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7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Quick Prototyping × Digital Fabrication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786110" cy="4746625"/>
          </a:xfrm>
        </p:spPr>
        <p:txBody>
          <a:bodyPr>
            <a:noAutofit/>
          </a:bodyPr>
          <a:lstStyle/>
          <a:p>
            <a:pPr marL="742950" indent="-742950">
              <a:buFont typeface="+mj-lt"/>
              <a:buAutoNum type="alphaLcParenR"/>
            </a:pPr>
            <a:r>
              <a:rPr lang="en-US" altLang="zh-CN" sz="3600" dirty="0" smtClean="0">
                <a:latin typeface="Calibri" panose="020F0502020204030204" pitchFamily="34" charset="0"/>
              </a:rPr>
              <a:t>Sketch </a:t>
            </a:r>
            <a:br>
              <a:rPr lang="en-US" altLang="zh-CN" sz="3600" dirty="0" smtClean="0">
                <a:latin typeface="Calibri" panose="020F0502020204030204" pitchFamily="34" charset="0"/>
              </a:rPr>
            </a:br>
            <a:r>
              <a:rPr lang="zh-CN" altLang="en-US" sz="3600" dirty="0" smtClean="0">
                <a:latin typeface="Calibri" panose="020F0502020204030204" pitchFamily="34" charset="0"/>
              </a:rPr>
              <a:t>→ </a:t>
            </a:r>
            <a:r>
              <a:rPr lang="en-US" altLang="zh-CN" sz="3600" dirty="0" smtClean="0">
                <a:latin typeface="Calibri" panose="020F0502020204030204" pitchFamily="34" charset="0"/>
              </a:rPr>
              <a:t>Digital Model </a:t>
            </a:r>
            <a:br>
              <a:rPr lang="en-US" altLang="zh-CN" sz="3600" dirty="0" smtClean="0">
                <a:latin typeface="Calibri" panose="020F0502020204030204" pitchFamily="34" charset="0"/>
              </a:rPr>
            </a:br>
            <a:r>
              <a:rPr lang="zh-CN" altLang="en-US" sz="3600" dirty="0" smtClean="0">
                <a:latin typeface="Calibri" panose="020F0502020204030204" pitchFamily="34" charset="0"/>
              </a:rPr>
              <a:t>→ </a:t>
            </a:r>
            <a:r>
              <a:rPr lang="en-US" altLang="zh-CN" sz="3600" dirty="0" smtClean="0">
                <a:latin typeface="Calibri" panose="020F0502020204030204" pitchFamily="34" charset="0"/>
              </a:rPr>
              <a:t>Send the file to the machine</a:t>
            </a:r>
            <a:r>
              <a:rPr lang="en-US" altLang="zh-CN" sz="3600" dirty="0">
                <a:latin typeface="Calibri" panose="020F0502020204030204" pitchFamily="34" charset="0"/>
              </a:rPr>
              <a:t/>
            </a:r>
            <a:br>
              <a:rPr lang="en-US" altLang="zh-CN" sz="3600" dirty="0">
                <a:latin typeface="Calibri" panose="020F0502020204030204" pitchFamily="34" charset="0"/>
              </a:rPr>
            </a:br>
            <a:r>
              <a:rPr lang="zh-CN" altLang="en-US" sz="3600" dirty="0" smtClean="0">
                <a:latin typeface="Calibri" panose="020F0502020204030204" pitchFamily="34" charset="0"/>
              </a:rPr>
              <a:t>→ </a:t>
            </a:r>
            <a:r>
              <a:rPr lang="en-US" altLang="zh-CN" sz="3600" dirty="0" smtClean="0">
                <a:latin typeface="Calibri" panose="020F0502020204030204" pitchFamily="34" charset="0"/>
              </a:rPr>
              <a:t>Fabricate </a:t>
            </a:r>
          </a:p>
          <a:p>
            <a:pPr marL="742950" indent="-742950">
              <a:buFont typeface="+mj-lt"/>
              <a:buAutoNum type="alphaLcParenR"/>
            </a:pPr>
            <a:r>
              <a:rPr lang="en-US" altLang="zh-CN" sz="3600" dirty="0" smtClean="0">
                <a:latin typeface="Calibri" panose="020F0502020204030204" pitchFamily="34" charset="0"/>
              </a:rPr>
              <a:t>Not satisfied with the physical prototype?</a:t>
            </a:r>
            <a:br>
              <a:rPr lang="en-US" altLang="zh-CN" sz="3600" dirty="0" smtClean="0">
                <a:latin typeface="Calibri" panose="020F0502020204030204" pitchFamily="34" charset="0"/>
              </a:rPr>
            </a:br>
            <a:r>
              <a:rPr lang="zh-CN" altLang="en-US" sz="3600" dirty="0" smtClean="0">
                <a:latin typeface="Calibri" panose="020F0502020204030204" pitchFamily="34" charset="0"/>
              </a:rPr>
              <a:t>→ </a:t>
            </a:r>
            <a:r>
              <a:rPr lang="en-US" altLang="zh-CN" sz="3600" dirty="0" smtClean="0">
                <a:latin typeface="Calibri" panose="020F0502020204030204" pitchFamily="34" charset="0"/>
              </a:rPr>
              <a:t>Revise the digital model</a:t>
            </a:r>
            <a:br>
              <a:rPr lang="en-US" altLang="zh-CN" sz="3600" dirty="0" smtClean="0">
                <a:latin typeface="Calibri" panose="020F0502020204030204" pitchFamily="34" charset="0"/>
              </a:rPr>
            </a:br>
            <a:r>
              <a:rPr lang="zh-CN" altLang="en-US" sz="3600" dirty="0" smtClean="0">
                <a:latin typeface="Calibri" panose="020F0502020204030204" pitchFamily="34" charset="0"/>
              </a:rPr>
              <a:t>→ </a:t>
            </a:r>
            <a:r>
              <a:rPr lang="en-US" altLang="zh-CN" sz="3600" dirty="0" smtClean="0">
                <a:latin typeface="Calibri" panose="020F0502020204030204" pitchFamily="34" charset="0"/>
              </a:rPr>
              <a:t>Send the file to the machine</a:t>
            </a:r>
            <a:r>
              <a:rPr lang="en-US" altLang="zh-CN" sz="3600" dirty="0">
                <a:latin typeface="Calibri" panose="020F0502020204030204" pitchFamily="34" charset="0"/>
              </a:rPr>
              <a:t/>
            </a:r>
            <a:br>
              <a:rPr lang="en-US" altLang="zh-CN" sz="3600" dirty="0">
                <a:latin typeface="Calibri" panose="020F0502020204030204" pitchFamily="34" charset="0"/>
              </a:rPr>
            </a:br>
            <a:r>
              <a:rPr lang="zh-CN" altLang="en-US" sz="3600" dirty="0" smtClean="0">
                <a:latin typeface="Calibri" panose="020F0502020204030204" pitchFamily="34" charset="0"/>
              </a:rPr>
              <a:t>→ </a:t>
            </a:r>
            <a:r>
              <a:rPr lang="en-US" altLang="zh-CN" sz="3600" dirty="0" smtClean="0">
                <a:latin typeface="Calibri" panose="020F0502020204030204" pitchFamily="34" charset="0"/>
              </a:rPr>
              <a:t>Fabricate</a:t>
            </a:r>
          </a:p>
          <a:p>
            <a:pPr marL="742950" indent="-742950">
              <a:buFont typeface="+mj-lt"/>
              <a:buAutoNum type="alphaLcParenR"/>
            </a:pPr>
            <a:r>
              <a:rPr lang="en-US" altLang="zh-CN" sz="3600" dirty="0" smtClean="0">
                <a:latin typeface="Calibri" panose="020F0502020204030204" pitchFamily="34" charset="0"/>
              </a:rPr>
              <a:t>Still not satisfied? Run b) again.</a:t>
            </a:r>
          </a:p>
        </p:txBody>
      </p:sp>
    </p:spTree>
    <p:extLst>
      <p:ext uri="{BB962C8B-B14F-4D97-AF65-F5344CB8AC3E}">
        <p14:creationId xmlns:p14="http://schemas.microsoft.com/office/powerpoint/2010/main" val="3736778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7227" y="1720840"/>
            <a:ext cx="108375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Still not satisfied?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dirty="0" smtClean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Want much quicker?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626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Creating an Environment for Designers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1517630" cy="4929505"/>
          </a:xfrm>
        </p:spPr>
        <p:txBody>
          <a:bodyPr>
            <a:noAutofit/>
          </a:bodyPr>
          <a:lstStyle/>
          <a:p>
            <a:r>
              <a:rPr lang="en-US" altLang="zh-CN" sz="3600" b="1" dirty="0" smtClean="0">
                <a:latin typeface="Calibri" panose="020F0502020204030204" pitchFamily="34" charset="0"/>
              </a:rPr>
              <a:t>Designers Community based on XinFab</a:t>
            </a:r>
          </a:p>
          <a:p>
            <a:pPr marL="0" indent="0">
              <a:buNone/>
            </a:pPr>
            <a:r>
              <a:rPr lang="en-US" altLang="zh-CN" sz="3200" dirty="0" smtClean="0">
                <a:latin typeface="Calibri" panose="020F0502020204030204" pitchFamily="34" charset="0"/>
              </a:rPr>
              <a:t>We want to gather people together, who is new, interested in and familiar with digital fabrication and design thinking.</a:t>
            </a:r>
            <a:endParaRPr lang="en-US" altLang="zh-CN" sz="32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sz="1200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3200" b="1" dirty="0" smtClean="0">
                <a:latin typeface="Calibri" panose="020F0502020204030204" pitchFamily="34" charset="0"/>
              </a:rPr>
              <a:t>Question: I need a 3D model and print it, can you teach me / do it for me / tell me how and where I can make it myself?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CN" sz="3600" dirty="0" smtClean="0">
                <a:latin typeface="Calibri" panose="020F0502020204030204" pitchFamily="34" charset="0"/>
              </a:rPr>
              <a:t>XinFab will help you.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CN" sz="3600" dirty="0" smtClean="0">
                <a:latin typeface="Calibri" panose="020F0502020204030204" pitchFamily="34" charset="0"/>
              </a:rPr>
              <a:t>This community will help you.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CN" sz="3600" dirty="0" smtClean="0">
                <a:latin typeface="Calibri" panose="020F0502020204030204" pitchFamily="34" charset="0"/>
              </a:rPr>
              <a:t>Workshops, exhibitions, talks and events</a:t>
            </a:r>
            <a:endParaRPr lang="en-US" altLang="zh-CN" sz="3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sz="360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166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Calibri" panose="020F0502020204030204" pitchFamily="34" charset="0"/>
              </a:rPr>
              <a:t>Designers Community based on XinFab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1149361" cy="4929505"/>
          </a:xfrm>
        </p:spPr>
        <p:txBody>
          <a:bodyPr>
            <a:noAutofit/>
          </a:bodyPr>
          <a:lstStyle/>
          <a:p>
            <a:r>
              <a:rPr lang="en-US" altLang="zh-CN" sz="3400" dirty="0" smtClean="0">
                <a:latin typeface="Calibri" panose="020F0502020204030204" pitchFamily="34" charset="0"/>
              </a:rPr>
              <a:t>Hey guys, this weekend I’m going to XinFab make a separated hover board, come to join!</a:t>
            </a:r>
          </a:p>
          <a:p>
            <a:r>
              <a:rPr lang="en-US" altLang="zh-CN" sz="3400" dirty="0" err="1" smtClean="0">
                <a:latin typeface="Calibri" panose="020F0502020204030204" pitchFamily="34" charset="0"/>
              </a:rPr>
              <a:t>Er</a:t>
            </a:r>
            <a:r>
              <a:rPr lang="en-US" altLang="zh-CN" sz="3400" dirty="0" smtClean="0">
                <a:latin typeface="Calibri" panose="020F0502020204030204" pitchFamily="34" charset="0"/>
              </a:rPr>
              <a:t>… I have a problem to make it lighter, which part should I reduce the weight? Does anyone know how to do it?</a:t>
            </a:r>
          </a:p>
          <a:p>
            <a:r>
              <a:rPr lang="en-US" altLang="zh-CN" sz="3400" dirty="0" smtClean="0">
                <a:latin typeface="Calibri" panose="020F0502020204030204" pitchFamily="34" charset="0"/>
              </a:rPr>
              <a:t>Now I know how and I want to design it myself, but I have no idea about 3D modeling. Can somebody hold a workshop?</a:t>
            </a:r>
          </a:p>
          <a:p>
            <a:r>
              <a:rPr lang="en-US" altLang="zh-CN" sz="3400" dirty="0" smtClean="0">
                <a:latin typeface="Calibri" panose="020F0502020204030204" pitchFamily="34" charset="0"/>
              </a:rPr>
              <a:t>Oh great, my first prototype is working and I’ll put one at XinFab, you guys just try it out and give me feedbacks please.</a:t>
            </a:r>
          </a:p>
          <a:p>
            <a:r>
              <a:rPr lang="en-US" altLang="zh-CN" sz="3400" dirty="0" smtClean="0">
                <a:latin typeface="Calibri" panose="020F0502020204030204" pitchFamily="34" charset="0"/>
              </a:rPr>
              <a:t>God, I love to design and make things. Well done, man!!</a:t>
            </a:r>
          </a:p>
        </p:txBody>
      </p:sp>
    </p:spTree>
    <p:extLst>
      <p:ext uri="{BB962C8B-B14F-4D97-AF65-F5344CB8AC3E}">
        <p14:creationId xmlns:p14="http://schemas.microsoft.com/office/powerpoint/2010/main" val="414995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Calibri" panose="020F0502020204030204" pitchFamily="34" charset="0"/>
              </a:rPr>
              <a:t>Designers Community based on XinFab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1517630" cy="4929505"/>
          </a:xfrm>
        </p:spPr>
        <p:txBody>
          <a:bodyPr>
            <a:noAutofit/>
          </a:bodyPr>
          <a:lstStyle/>
          <a:p>
            <a:r>
              <a:rPr lang="en-US" altLang="zh-CN" sz="3500" dirty="0" smtClean="0">
                <a:latin typeface="Calibri" panose="020F0502020204030204" pitchFamily="34" charset="0"/>
              </a:rPr>
              <a:t>I want a SLA printer which is more precise and high finishing, is anybody interested in buy it together and share?</a:t>
            </a:r>
          </a:p>
          <a:p>
            <a:r>
              <a:rPr lang="en-US" altLang="zh-CN" sz="3500" dirty="0" smtClean="0">
                <a:latin typeface="Calibri" panose="020F0502020204030204" pitchFamily="34" charset="0"/>
              </a:rPr>
              <a:t>Well, I think the furniture in XinFab now is not so </a:t>
            </a:r>
            <a:r>
              <a:rPr lang="en-US" altLang="zh-CN" sz="3500" dirty="0" err="1" smtClean="0">
                <a:latin typeface="Calibri" panose="020F0502020204030204" pitchFamily="34" charset="0"/>
              </a:rPr>
              <a:t>cosy</a:t>
            </a:r>
            <a:r>
              <a:rPr lang="en-US" altLang="zh-CN" sz="3500" dirty="0" smtClean="0">
                <a:latin typeface="Calibri" panose="020F0502020204030204" pitchFamily="34" charset="0"/>
              </a:rPr>
              <a:t> and I’m </a:t>
            </a:r>
            <a:r>
              <a:rPr lang="en-US" altLang="zh-CN" sz="3500" dirty="0" err="1" smtClean="0">
                <a:latin typeface="Calibri" panose="020F0502020204030204" pitchFamily="34" charset="0"/>
              </a:rPr>
              <a:t>gonna</a:t>
            </a:r>
            <a:r>
              <a:rPr lang="en-US" altLang="zh-CN" sz="3500" dirty="0" smtClean="0">
                <a:latin typeface="Calibri" panose="020F0502020204030204" pitchFamily="34" charset="0"/>
              </a:rPr>
              <a:t> re-design it.</a:t>
            </a:r>
          </a:p>
          <a:p>
            <a:r>
              <a:rPr lang="en-US" altLang="zh-CN" sz="3500" dirty="0" smtClean="0">
                <a:latin typeface="Calibri" panose="020F0502020204030204" pitchFamily="34" charset="0"/>
              </a:rPr>
              <a:t>Look, we need more hand tools for woodworking and I’ll get some here.</a:t>
            </a:r>
          </a:p>
          <a:p>
            <a:r>
              <a:rPr lang="en-US" altLang="zh-CN" sz="3500" dirty="0" smtClean="0">
                <a:latin typeface="Calibri" panose="020F0502020204030204" pitchFamily="34" charset="0"/>
              </a:rPr>
              <a:t>Man, some of these machines are too old. Let’s figure out how we can find new ones because I can’t do it myself and I think people really need them functioning well.</a:t>
            </a:r>
          </a:p>
          <a:p>
            <a:endParaRPr lang="en-US" altLang="zh-CN" sz="350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212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Calibri" panose="020F0502020204030204" pitchFamily="34" charset="0"/>
              </a:rPr>
              <a:t>Designers Community based on XinFab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10" y="1483112"/>
            <a:ext cx="3891253" cy="50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63890" y="1449658"/>
            <a:ext cx="62446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5400" dirty="0" smtClean="0">
                <a:latin typeface="Calibri" panose="020F0502020204030204" pitchFamily="34" charset="0"/>
              </a:rPr>
              <a:t>Please </a:t>
            </a:r>
            <a:r>
              <a:rPr lang="en-US" altLang="zh-CN" sz="5400" b="1" dirty="0" smtClean="0">
                <a:latin typeface="Calibri" panose="020F0502020204030204" pitchFamily="34" charset="0"/>
              </a:rPr>
              <a:t>scan</a:t>
            </a:r>
            <a:r>
              <a:rPr lang="en-US" altLang="zh-CN" sz="5400" dirty="0" smtClean="0">
                <a:latin typeface="Calibri" panose="020F0502020204030204" pitchFamily="34" charset="0"/>
              </a:rPr>
              <a:t> &amp; </a:t>
            </a:r>
            <a:r>
              <a:rPr lang="en-US" altLang="zh-CN" sz="5400" b="1" dirty="0" smtClean="0">
                <a:latin typeface="Calibri" panose="020F0502020204030204" pitchFamily="34" charset="0"/>
              </a:rPr>
              <a:t>join</a:t>
            </a:r>
            <a:r>
              <a:rPr lang="en-US" altLang="zh-CN" sz="5400" dirty="0" smtClean="0">
                <a:latin typeface="Calibri" panose="020F0502020204030204" pitchFamily="34" charset="0"/>
              </a:rPr>
              <a:t> this community.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5400" dirty="0" smtClean="0">
                <a:latin typeface="Calibri" panose="020F0502020204030204" pitchFamily="34" charset="0"/>
              </a:rPr>
              <a:t>We can </a:t>
            </a:r>
            <a:r>
              <a:rPr lang="en-US" altLang="zh-CN" sz="5400" b="1" dirty="0" smtClean="0">
                <a:latin typeface="Calibri" panose="020F0502020204030204" pitchFamily="34" charset="0"/>
              </a:rPr>
              <a:t>discuss with</a:t>
            </a:r>
            <a:r>
              <a:rPr lang="en-US" altLang="zh-CN" sz="5400" dirty="0" smtClean="0">
                <a:latin typeface="Calibri" panose="020F0502020204030204" pitchFamily="34" charset="0"/>
              </a:rPr>
              <a:t>, </a:t>
            </a:r>
            <a:r>
              <a:rPr lang="en-US" altLang="zh-CN" sz="5400" b="1" dirty="0" smtClean="0">
                <a:latin typeface="Calibri" panose="020F0502020204030204" pitchFamily="34" charset="0"/>
              </a:rPr>
              <a:t>learn from</a:t>
            </a:r>
            <a:r>
              <a:rPr lang="en-US" altLang="zh-CN" sz="5400" dirty="0" smtClean="0">
                <a:latin typeface="Calibri" panose="020F0502020204030204" pitchFamily="34" charset="0"/>
              </a:rPr>
              <a:t> and </a:t>
            </a:r>
            <a:r>
              <a:rPr lang="en-US" altLang="zh-CN" sz="5400" b="1" dirty="0" smtClean="0">
                <a:latin typeface="Calibri" panose="020F0502020204030204" pitchFamily="34" charset="0"/>
              </a:rPr>
              <a:t>give a hand to</a:t>
            </a:r>
            <a:r>
              <a:rPr lang="en-US" altLang="zh-CN" sz="5400" dirty="0" smtClean="0">
                <a:latin typeface="Calibri" panose="020F0502020204030204" pitchFamily="34" charset="0"/>
              </a:rPr>
              <a:t> each other.</a:t>
            </a:r>
            <a:endParaRPr lang="zh-CN" altLang="en-US" sz="5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552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7227" y="1166843"/>
            <a:ext cx="108375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We’re creating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An environment</a:t>
            </a:r>
            <a:r>
              <a:rPr kumimoji="0" lang="en-US" altLang="zh-CN" sz="96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 for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</a:rPr>
              <a:t>Ourselves together!!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743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Creating an Environment for Designers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26909" y="1690688"/>
            <a:ext cx="4047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latin typeface="Calibri" panose="020F0502020204030204" pitchFamily="34" charset="0"/>
              </a:rPr>
              <a:t>Products</a:t>
            </a:r>
            <a:endParaRPr lang="zh-CN" altLang="en-US" sz="4400" b="1" dirty="0">
              <a:latin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7943" y="5505380"/>
            <a:ext cx="2445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latin typeface="Calibri" panose="020F0502020204030204" pitchFamily="34" charset="0"/>
              </a:rPr>
              <a:t>Designers</a:t>
            </a:r>
            <a:endParaRPr lang="zh-CN" altLang="en-US" sz="4400" b="1" dirty="0">
              <a:latin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75086" y="5505379"/>
            <a:ext cx="32747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latin typeface="Calibri" panose="020F0502020204030204" pitchFamily="34" charset="0"/>
              </a:rPr>
              <a:t>Environment</a:t>
            </a:r>
            <a:endParaRPr lang="zh-CN" altLang="en-US" sz="4400" b="1" dirty="0">
              <a:latin typeface="Calibri" panose="020F0502020204030204" pitchFamily="34" charset="0"/>
            </a:endParaRPr>
          </a:p>
        </p:txBody>
      </p:sp>
      <p:cxnSp>
        <p:nvCxnSpPr>
          <p:cNvPr id="12" name="直接箭头连接符 11"/>
          <p:cNvCxnSpPr>
            <a:stCxn id="4" idx="2"/>
            <a:endCxn id="5" idx="0"/>
          </p:cNvCxnSpPr>
          <p:nvPr/>
        </p:nvCxnSpPr>
        <p:spPr>
          <a:xfrm flipH="1">
            <a:off x="3430859" y="2460129"/>
            <a:ext cx="2419996" cy="3045251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4" idx="2"/>
            <a:endCxn id="6" idx="0"/>
          </p:cNvCxnSpPr>
          <p:nvPr/>
        </p:nvCxnSpPr>
        <p:spPr>
          <a:xfrm>
            <a:off x="5850855" y="2460129"/>
            <a:ext cx="2761602" cy="304525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6" idx="1"/>
            <a:endCxn id="5" idx="3"/>
          </p:cNvCxnSpPr>
          <p:nvPr/>
        </p:nvCxnSpPr>
        <p:spPr>
          <a:xfrm flipH="1">
            <a:off x="4653775" y="5890100"/>
            <a:ext cx="2321311" cy="1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55" y="3345380"/>
            <a:ext cx="1440000" cy="144000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3826909" y="4711217"/>
            <a:ext cx="4047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latin typeface="Calibri" panose="020F0502020204030204" pitchFamily="34" charset="0"/>
              </a:rPr>
              <a:t>XinFab</a:t>
            </a:r>
            <a:endParaRPr lang="zh-CN" altLang="en-US" sz="44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780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4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475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Creating an Environment for Designers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24000" y="1073316"/>
            <a:ext cx="9144000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Calibri" panose="020F0502020204030204" pitchFamily="34" charset="0"/>
              </a:rPr>
              <a:t>Not just </a:t>
            </a:r>
            <a:r>
              <a:rPr lang="en-US" altLang="zh-CN" sz="2800" dirty="0" smtClean="0">
                <a:latin typeface="Calibri" panose="020F0502020204030204" pitchFamily="34" charset="0"/>
              </a:rPr>
              <a:t>behind </a:t>
            </a:r>
            <a:r>
              <a:rPr lang="en-US" altLang="zh-CN" sz="2800" dirty="0" smtClean="0">
                <a:latin typeface="Calibri" panose="020F0502020204030204" pitchFamily="34" charset="0"/>
              </a:rPr>
              <a:t>your laptop screen, </a:t>
            </a:r>
          </a:p>
          <a:p>
            <a:pPr algn="ctr"/>
            <a:r>
              <a:rPr lang="en-US" altLang="zh-CN" sz="2800" dirty="0" smtClean="0">
                <a:latin typeface="Calibri" panose="020F0502020204030204" pitchFamily="34" charset="0"/>
              </a:rPr>
              <a:t>but in front of the materials, machines and your physical prototype.</a:t>
            </a:r>
          </a:p>
          <a:p>
            <a:pPr algn="ctr"/>
            <a:endParaRPr lang="en-US" altLang="zh-CN" sz="28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Calibri" panose="020F0502020204030204" pitchFamily="34" charset="0"/>
              </a:rPr>
              <a:t>The machine is not a solid thing, it could be re-designed.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Calibri" panose="020F0502020204030204" pitchFamily="34" charset="0"/>
              </a:rPr>
              <a:t>The material is not a solid thing, it could be re-designed.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Calibri" panose="020F0502020204030204" pitchFamily="34" charset="0"/>
              </a:rPr>
              <a:t>The environment is not a solid thing, it could be re-designed.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Calibri" panose="020F0502020204030204" pitchFamily="34" charset="0"/>
              </a:rPr>
              <a:t>Your product is not a solid thing, it could be re-designed.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Calibri" panose="020F0502020204030204" pitchFamily="34" charset="0"/>
              </a:rPr>
              <a:t>You are not a solid thing, you could be re-designed.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Calibri" panose="020F0502020204030204" pitchFamily="34" charset="0"/>
            </a:endParaRPr>
          </a:p>
          <a:p>
            <a:pPr algn="ctr"/>
            <a:r>
              <a:rPr lang="en-US" altLang="zh-CN" sz="2800" dirty="0" smtClean="0">
                <a:latin typeface="Calibri" panose="020F0502020204030204" pitchFamily="34" charset="0"/>
              </a:rPr>
              <a:t>Design through quick prototyping, </a:t>
            </a:r>
          </a:p>
          <a:p>
            <a:pPr algn="ctr"/>
            <a:r>
              <a:rPr lang="en-US" altLang="zh-CN" sz="2800" dirty="0" smtClean="0">
                <a:latin typeface="Calibri" panose="020F0502020204030204" pitchFamily="34" charset="0"/>
              </a:rPr>
              <a:t>gradually you will get to sense the world as a whole.</a:t>
            </a:r>
          </a:p>
        </p:txBody>
      </p:sp>
    </p:spTree>
    <p:extLst>
      <p:ext uri="{BB962C8B-B14F-4D97-AF65-F5344CB8AC3E}">
        <p14:creationId xmlns:p14="http://schemas.microsoft.com/office/powerpoint/2010/main" val="378779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3732" y="2090172"/>
            <a:ext cx="103845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latin typeface="Calibri" panose="020F0502020204030204" pitchFamily="34" charset="0"/>
              </a:rPr>
              <a:t>"Common sense is instinct, </a:t>
            </a:r>
            <a:endParaRPr lang="en-US" altLang="zh-CN" sz="6000" b="1" dirty="0" smtClean="0">
              <a:latin typeface="Calibri" panose="020F0502020204030204" pitchFamily="34" charset="0"/>
            </a:endParaRPr>
          </a:p>
          <a:p>
            <a:pPr algn="ctr"/>
            <a:r>
              <a:rPr lang="en-US" altLang="zh-CN" sz="6000" b="1" dirty="0" smtClean="0">
                <a:latin typeface="Calibri" panose="020F0502020204030204" pitchFamily="34" charset="0"/>
              </a:rPr>
              <a:t>and </a:t>
            </a:r>
            <a:r>
              <a:rPr lang="en-US" altLang="zh-CN" sz="6000" b="1" dirty="0">
                <a:latin typeface="Calibri" panose="020F0502020204030204" pitchFamily="34" charset="0"/>
              </a:rPr>
              <a:t>enough of it is genius." </a:t>
            </a:r>
          </a:p>
          <a:p>
            <a:pPr algn="r"/>
            <a:r>
              <a:rPr lang="en-US" altLang="zh-CN" sz="4800" b="1" dirty="0">
                <a:latin typeface="Calibri" panose="020F0502020204030204" pitchFamily="34" charset="0"/>
              </a:rPr>
              <a:t>—— Josh Billings (1818-1885)</a:t>
            </a:r>
          </a:p>
        </p:txBody>
      </p:sp>
    </p:spTree>
    <p:extLst>
      <p:ext uri="{BB962C8B-B14F-4D97-AF65-F5344CB8AC3E}">
        <p14:creationId xmlns:p14="http://schemas.microsoft.com/office/powerpoint/2010/main" val="219217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What does </a:t>
            </a:r>
            <a:r>
              <a:rPr lang="en-US" altLang="zh-CN" sz="4800" dirty="0">
                <a:latin typeface="Calibri" panose="020F0502020204030204" pitchFamily="34" charset="0"/>
              </a:rPr>
              <a:t>XinFab offer?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120989" y="2027297"/>
            <a:ext cx="39500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latin typeface="Calibri" panose="020F0502020204030204" pitchFamily="34" charset="0"/>
              </a:rPr>
              <a:t>Equipments</a:t>
            </a:r>
            <a:endParaRPr lang="zh-CN" altLang="en-US" sz="6000" b="1" dirty="0">
              <a:latin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84332" y="3379570"/>
            <a:ext cx="38233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latin typeface="Calibri" panose="020F0502020204030204" pitchFamily="34" charset="0"/>
              </a:rPr>
              <a:t>Services</a:t>
            </a:r>
            <a:endParaRPr lang="zh-CN" altLang="en-US" sz="6000" b="1" dirty="0">
              <a:latin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84332" y="4622811"/>
            <a:ext cx="38233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latin typeface="Calibri" panose="020F0502020204030204" pitchFamily="34" charset="0"/>
              </a:rPr>
              <a:t>Challenges</a:t>
            </a:r>
            <a:endParaRPr lang="zh-CN" altLang="en-US" sz="60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861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9842" y="2459504"/>
            <a:ext cx="109723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 smtClean="0">
                <a:latin typeface="Calibri" panose="020F0502020204030204" pitchFamily="34" charset="0"/>
              </a:rPr>
              <a:t>“Sorry man, you talk too much.</a:t>
            </a:r>
          </a:p>
          <a:p>
            <a:pPr algn="ctr"/>
            <a:r>
              <a:rPr lang="en-US" altLang="zh-CN" sz="6000" b="1" dirty="0" err="1" smtClean="0">
                <a:latin typeface="Calibri" panose="020F0502020204030204" pitchFamily="34" charset="0"/>
              </a:rPr>
              <a:t>Gotta</a:t>
            </a:r>
            <a:r>
              <a:rPr lang="en-US" altLang="zh-CN" sz="6000" b="1" dirty="0" smtClean="0">
                <a:latin typeface="Calibri" panose="020F0502020204030204" pitchFamily="34" charset="0"/>
              </a:rPr>
              <a:t> go to XinFab, let’s be quick!”</a:t>
            </a:r>
            <a:endParaRPr lang="en-US" altLang="zh-CN" sz="48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460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Where are we?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6406"/>
            <a:ext cx="7952000" cy="504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68903" y="1590360"/>
            <a:ext cx="27821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上海市， 静安区， 愚园东路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号楼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楼</a:t>
            </a:r>
            <a:r>
              <a:rPr lang="zh-CN" altLang="en-US" sz="2800" dirty="0" smtClean="0">
                <a:latin typeface="Calibri" panose="020F0502020204030204" pitchFamily="34" charset="0"/>
              </a:rPr>
              <a:t/>
            </a:r>
            <a:br>
              <a:rPr lang="zh-CN" altLang="en-US" sz="2800" dirty="0" smtClean="0">
                <a:latin typeface="Calibri" panose="020F0502020204030204" pitchFamily="34" charset="0"/>
              </a:rPr>
            </a:br>
            <a:r>
              <a:rPr lang="en-US" altLang="zh-CN" sz="2800" dirty="0">
                <a:latin typeface="Calibri" panose="020F0502020204030204" pitchFamily="34" charset="0"/>
              </a:rPr>
              <a:t>Yu Yuan east road 28, building 3, first floor</a:t>
            </a:r>
            <a:r>
              <a:rPr lang="en-US" altLang="zh-CN" sz="2800" dirty="0" smtClean="0">
                <a:latin typeface="Calibri" panose="020F0502020204030204" pitchFamily="34" charset="0"/>
              </a:rPr>
              <a:t/>
            </a:r>
            <a:br>
              <a:rPr lang="en-US" altLang="zh-CN" sz="2800" dirty="0" smtClean="0">
                <a:latin typeface="Calibri" panose="020F0502020204030204" pitchFamily="34" charset="0"/>
              </a:rPr>
            </a:br>
            <a:r>
              <a:rPr lang="en-US" altLang="zh-CN" sz="2800" dirty="0">
                <a:latin typeface="Calibri" panose="020F0502020204030204" pitchFamily="34" charset="0"/>
              </a:rPr>
              <a:t>Crossing of </a:t>
            </a:r>
            <a:r>
              <a:rPr lang="en-US" altLang="zh-CN" sz="2800" dirty="0" err="1">
                <a:latin typeface="Calibri" panose="020F0502020204030204" pitchFamily="34" charset="0"/>
              </a:rPr>
              <a:t>YuYuan</a:t>
            </a:r>
            <a:r>
              <a:rPr lang="en-US" altLang="zh-CN" sz="2800" dirty="0">
                <a:latin typeface="Calibri" panose="020F0502020204030204" pitchFamily="34" charset="0"/>
              </a:rPr>
              <a:t> Dong Lu &amp; </a:t>
            </a:r>
            <a:r>
              <a:rPr lang="en-US" altLang="zh-CN" sz="2800" dirty="0" err="1">
                <a:latin typeface="Calibri" panose="020F0502020204030204" pitchFamily="34" charset="0"/>
              </a:rPr>
              <a:t>ChangDe</a:t>
            </a:r>
            <a:r>
              <a:rPr lang="en-US" altLang="zh-CN" sz="2800" dirty="0">
                <a:latin typeface="Calibri" panose="020F0502020204030204" pitchFamily="34" charset="0"/>
              </a:rPr>
              <a:t> Lu.</a:t>
            </a:r>
            <a:r>
              <a:rPr lang="en-US" altLang="zh-CN" sz="2800" dirty="0" smtClean="0">
                <a:latin typeface="Calibri" panose="020F0502020204030204" pitchFamily="34" charset="0"/>
              </a:rPr>
              <a:t/>
            </a:r>
            <a:br>
              <a:rPr lang="en-US" altLang="zh-CN" sz="2800" dirty="0" smtClean="0">
                <a:latin typeface="Calibri" panose="020F0502020204030204" pitchFamily="34" charset="0"/>
              </a:rPr>
            </a:br>
            <a:r>
              <a:rPr lang="en-US" altLang="zh-CN" sz="2800" dirty="0" err="1">
                <a:latin typeface="Calibri" panose="020F0502020204030204" pitchFamily="34" charset="0"/>
              </a:rPr>
              <a:t>Jingan</a:t>
            </a:r>
            <a:r>
              <a:rPr lang="en-US" altLang="zh-CN" sz="2800" dirty="0">
                <a:latin typeface="Calibri" panose="020F0502020204030204" pitchFamily="34" charset="0"/>
              </a:rPr>
              <a:t> </a:t>
            </a:r>
            <a:r>
              <a:rPr lang="en-US" altLang="zh-CN" sz="2800" dirty="0" smtClean="0">
                <a:latin typeface="Calibri" panose="020F0502020204030204" pitchFamily="34" charset="0"/>
              </a:rPr>
              <a:t>district,</a:t>
            </a:r>
          </a:p>
          <a:p>
            <a:r>
              <a:rPr lang="en-US" altLang="zh-CN" sz="2800" dirty="0" smtClean="0">
                <a:latin typeface="Calibri" panose="020F0502020204030204" pitchFamily="34" charset="0"/>
              </a:rPr>
              <a:t>Shanghai</a:t>
            </a:r>
            <a:endParaRPr lang="zh-CN" altLang="en-US" sz="2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allAtOnce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3009" cy="1325563"/>
          </a:xfrm>
        </p:spPr>
        <p:txBody>
          <a:bodyPr>
            <a:noAutofit/>
          </a:bodyPr>
          <a:lstStyle/>
          <a:p>
            <a:r>
              <a:rPr lang="en-US" altLang="zh-CN" sz="4800" dirty="0">
                <a:latin typeface="Calibri" panose="020F0502020204030204" pitchFamily="34" charset="0"/>
              </a:rPr>
              <a:t>Entrance</a:t>
            </a:r>
            <a:endParaRPr lang="en-US" altLang="zh-CN" sz="4800" b="1" dirty="0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42" y="1623075"/>
            <a:ext cx="831472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72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3009" cy="1325563"/>
          </a:xfrm>
        </p:spPr>
        <p:txBody>
          <a:bodyPr>
            <a:noAutofit/>
          </a:bodyPr>
          <a:lstStyle/>
          <a:p>
            <a:r>
              <a:rPr lang="en-US" altLang="zh-CN" sz="4800" dirty="0">
                <a:latin typeface="Calibri" panose="020F0502020204030204" pitchFamily="34" charset="0"/>
              </a:rPr>
              <a:t>Cafeteria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703" y="1690688"/>
            <a:ext cx="6552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3009" cy="1325563"/>
          </a:xfrm>
        </p:spPr>
        <p:txBody>
          <a:bodyPr>
            <a:noAutofit/>
          </a:bodyPr>
          <a:lstStyle/>
          <a:p>
            <a:r>
              <a:rPr lang="en-US" altLang="zh-CN" sz="4800" dirty="0">
                <a:latin typeface="Calibri" panose="020F0502020204030204" pitchFamily="34" charset="0"/>
              </a:rPr>
              <a:t>Meeting Room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703" y="1690688"/>
            <a:ext cx="6552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3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3009" cy="1325563"/>
          </a:xfrm>
        </p:spPr>
        <p:txBody>
          <a:bodyPr>
            <a:no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Welcome to XinFab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27906"/>
            <a:ext cx="6240000" cy="46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49524" y="1267906"/>
            <a:ext cx="576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6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3009" cy="1325563"/>
          </a:xfrm>
        </p:spPr>
        <p:txBody>
          <a:bodyPr>
            <a:no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Welcome to XinFab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99" y="1846651"/>
            <a:ext cx="5280000" cy="39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46651"/>
            <a:ext cx="528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95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3009" cy="1325563"/>
          </a:xfrm>
        </p:spPr>
        <p:txBody>
          <a:bodyPr>
            <a:no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Welcome to XinFab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424692"/>
            <a:ext cx="6720000" cy="50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49703" y="1424692"/>
            <a:ext cx="576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1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3009" cy="1325563"/>
          </a:xfrm>
        </p:spPr>
        <p:txBody>
          <a:bodyPr>
            <a:no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Welcome to XinFab</a:t>
            </a:r>
            <a:endParaRPr lang="zh-CN" altLang="en-US" sz="4800" dirty="0"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21" y="1980620"/>
            <a:ext cx="5520000" cy="41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21" y="198062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3009" cy="1325563"/>
          </a:xfrm>
        </p:spPr>
        <p:txBody>
          <a:bodyPr>
            <a:noAutofit/>
          </a:bodyPr>
          <a:lstStyle/>
          <a:p>
            <a:r>
              <a:rPr lang="en-US" altLang="zh-CN" sz="4800" dirty="0" smtClean="0">
                <a:latin typeface="Calibri" panose="020F0502020204030204" pitchFamily="34" charset="0"/>
              </a:rPr>
              <a:t>Sponsorship</a:t>
            </a:r>
            <a:endParaRPr lang="en-US" altLang="zh-CN" sz="4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340" y="1555974"/>
            <a:ext cx="1940625" cy="18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52" y="4875952"/>
            <a:ext cx="2342400" cy="144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565" y="3210666"/>
            <a:ext cx="1440000" cy="144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965" y="3573942"/>
            <a:ext cx="3484800" cy="11098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965" y="5104674"/>
            <a:ext cx="3484800" cy="9825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965" y="1889591"/>
            <a:ext cx="3484800" cy="12231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89" y="3553305"/>
            <a:ext cx="3484800" cy="6796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89" y="2147447"/>
            <a:ext cx="3484800" cy="10117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89" y="4650666"/>
            <a:ext cx="3240000" cy="130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5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2753</TotalTime>
  <Words>1510</Words>
  <Application>Microsoft Macintosh PowerPoint</Application>
  <PresentationFormat>Custom</PresentationFormat>
  <Paragraphs>258</Paragraphs>
  <Slides>101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2" baseType="lpstr">
      <vt:lpstr>Office 主题​​</vt:lpstr>
      <vt:lpstr> XinFab: Creating an Environment for Designers</vt:lpstr>
      <vt:lpstr>PowerPoint Presentation</vt:lpstr>
      <vt:lpstr>What is a FabLab?</vt:lpstr>
      <vt:lpstr>PowerPoint Presentation</vt:lpstr>
      <vt:lpstr>What is XinFab?</vt:lpstr>
      <vt:lpstr>Who found XinFab?</vt:lpstr>
      <vt:lpstr>Who found XinFab?</vt:lpstr>
      <vt:lpstr>Who found XinFab?</vt:lpstr>
      <vt:lpstr>What does XinFab offer?</vt:lpstr>
      <vt:lpstr>Equipments  </vt:lpstr>
      <vt:lpstr>Equipments</vt:lpstr>
      <vt:lpstr>Equipments – Welding Machine</vt:lpstr>
      <vt:lpstr>Equipments – Sewing Machine</vt:lpstr>
      <vt:lpstr>Equipments – Small Machinery</vt:lpstr>
      <vt:lpstr>Equipments – Lasercutters</vt:lpstr>
      <vt:lpstr>Equipments – 3D Printers</vt:lpstr>
      <vt:lpstr>Equipments – 3D Printing Materials </vt:lpstr>
      <vt:lpstr>Services</vt:lpstr>
      <vt:lpstr>Services</vt:lpstr>
      <vt:lpstr>Services</vt:lpstr>
      <vt:lpstr>Services</vt:lpstr>
      <vt:lpstr>PowerPoint Presentation</vt:lpstr>
      <vt:lpstr>PowerPoint Presentation</vt:lpstr>
      <vt:lpstr>What has been done at XinFab?</vt:lpstr>
      <vt:lpstr>What have been done at XinFab?</vt:lpstr>
      <vt:lpstr>What have been done at XinFab?</vt:lpstr>
      <vt:lpstr>What have been done at XinFab?</vt:lpstr>
      <vt:lpstr>What have been done at XinFab?</vt:lpstr>
      <vt:lpstr>What have been done at XinFab?</vt:lpstr>
      <vt:lpstr>What have been done at XinFab?</vt:lpstr>
      <vt:lpstr>What have been done at XinFab?</vt:lpstr>
      <vt:lpstr>What have been done at XinFab?</vt:lpstr>
      <vt:lpstr>What have been done at XinFab?</vt:lpstr>
      <vt:lpstr>What have been done at XinFab?</vt:lpstr>
      <vt:lpstr>What have been done at XinFab?</vt:lpstr>
      <vt:lpstr>What have been done at XinFab?</vt:lpstr>
      <vt:lpstr>What have been done at XinFab?</vt:lpstr>
      <vt:lpstr>What have been done at XinFab?</vt:lpstr>
      <vt:lpstr>What have been done at XinFab?</vt:lpstr>
      <vt:lpstr>What have been done at XinFab?</vt:lpstr>
      <vt:lpstr>What have been done at XinFab?</vt:lpstr>
      <vt:lpstr>What have been done at XinFab?</vt:lpstr>
      <vt:lpstr>What have been done at XinFab?</vt:lpstr>
      <vt:lpstr>What have been done at XinFab?</vt:lpstr>
      <vt:lpstr>PowerPoint Presentation</vt:lpstr>
      <vt:lpstr>PowerPoint Presentation</vt:lpstr>
      <vt:lpstr>PowerPoint Presentation</vt:lpstr>
      <vt:lpstr>Creating an Environment for Designers</vt:lpstr>
      <vt:lpstr>Creating an Environment for Designers</vt:lpstr>
      <vt:lpstr>Products of Danny, XinFab’s Resident Designer</vt:lpstr>
      <vt:lpstr>Products of Danny, XinFab’s Resident Designer</vt:lpstr>
      <vt:lpstr>Products of Danny, XinFab’s Resident Designer</vt:lpstr>
      <vt:lpstr>Products of Danny, XinFab’s Resident Designer</vt:lpstr>
      <vt:lpstr>Danny created new interior for XinFab</vt:lpstr>
      <vt:lpstr>Danny created new interior for XinFab</vt:lpstr>
      <vt:lpstr>PowerPoint Presentation</vt:lpstr>
      <vt:lpstr>A small model for his client</vt:lpstr>
      <vt:lpstr>PowerPoint Presentation</vt:lpstr>
      <vt:lpstr>Design at XinFab - Sketch</vt:lpstr>
      <vt:lpstr>Design at XinFab - Sketch</vt:lpstr>
      <vt:lpstr>Design at XinFab - Sketch</vt:lpstr>
      <vt:lpstr>Design at XinFab - Sketch</vt:lpstr>
      <vt:lpstr>Design at XinFab - Sketch</vt:lpstr>
      <vt:lpstr>Design at XinFab – Build 3D Model</vt:lpstr>
      <vt:lpstr>Design at XinFab – Print 3D Model</vt:lpstr>
      <vt:lpstr>Design at XinFab – Lasercut 3D Model</vt:lpstr>
      <vt:lpstr>Design at XinFab – In Progress</vt:lpstr>
      <vt:lpstr>Design at XinFab – In Progress</vt:lpstr>
      <vt:lpstr>Design at XinFab – High Finishing from Factory</vt:lpstr>
      <vt:lpstr>Design at XinFab – High Finishing from Factory</vt:lpstr>
      <vt:lpstr>Design at XinFab – High Finishing from Factory</vt:lpstr>
      <vt:lpstr>Design at XinFab – High Finishing from Factory</vt:lpstr>
      <vt:lpstr>PowerPoint Presentation</vt:lpstr>
      <vt:lpstr>Yuruky’s Biang Biang Table</vt:lpstr>
      <vt:lpstr>Yuruky’s Biang Biang Table</vt:lpstr>
      <vt:lpstr>Yuruky’s Biang Biang Table</vt:lpstr>
      <vt:lpstr>Yuruky’s Biang Biang Table – Cat Castle</vt:lpstr>
      <vt:lpstr>Yuruky’s Biang Biang Table – Cat Castle</vt:lpstr>
      <vt:lpstr>PowerPoint Presentation</vt:lpstr>
      <vt:lpstr>Quick Prototyping × Digital Fabrication</vt:lpstr>
      <vt:lpstr>PowerPoint Presentation</vt:lpstr>
      <vt:lpstr>Creating an Environment for Designers</vt:lpstr>
      <vt:lpstr>Designers Community based on XinFab</vt:lpstr>
      <vt:lpstr>Designers Community based on XinFab</vt:lpstr>
      <vt:lpstr>Designers Community based on XinFab</vt:lpstr>
      <vt:lpstr>PowerPoint Presentation</vt:lpstr>
      <vt:lpstr>Creating an Environment for Designers</vt:lpstr>
      <vt:lpstr>Creating an Environment for Designers</vt:lpstr>
      <vt:lpstr>PowerPoint Presentation</vt:lpstr>
      <vt:lpstr>PowerPoint Presentation</vt:lpstr>
      <vt:lpstr>Where are we?</vt:lpstr>
      <vt:lpstr>Entrance</vt:lpstr>
      <vt:lpstr>Cafeteria</vt:lpstr>
      <vt:lpstr>Meeting Room</vt:lpstr>
      <vt:lpstr>Welcome to XinFab</vt:lpstr>
      <vt:lpstr>Welcome to XinFab</vt:lpstr>
      <vt:lpstr>Welcome to XinFab</vt:lpstr>
      <vt:lpstr>Welcome to XinFab</vt:lpstr>
      <vt:lpstr>Sponsorship</vt:lpstr>
      <vt:lpstr>PowerPoint Presentation</vt:lpstr>
      <vt:lpstr> XinFab: Creating an Environment for Designers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XinFab - Creating an Environment for Designers</dc:title>
  <dc:creator>Ruiyu Yuan</dc:creator>
  <cp:lastModifiedBy>Danny</cp:lastModifiedBy>
  <cp:revision>149</cp:revision>
  <dcterms:created xsi:type="dcterms:W3CDTF">2016-04-20T04:53:24Z</dcterms:created>
  <dcterms:modified xsi:type="dcterms:W3CDTF">2016-05-16T18:23:30Z</dcterms:modified>
</cp:coreProperties>
</file>